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2F45AB-5D51-47EF-8104-2A560A9A9DD0}">
  <a:tblStyle styleId="{8B2F45AB-5D51-47EF-8104-2A560A9A9DD0}" styleName="Table_0">
    <a:wholeTbl>
      <a:tcStyle>
        <a:tcBdr>
          <a:left>
            <a:ln cap="flat" cmpd="sng" w="9525">
              <a:solidFill>
                <a:srgbClr val="000000"/>
              </a:solidFill>
              <a:prstDash val="solid"/>
              <a:round/>
              <a:headEnd len="med" w="med" type="none"/>
              <a:tailEnd len="med" w="med" type="none"/>
            </a:ln>
          </a:left>
          <a:right>
            <a:ln cap="flat" cmpd="sng" w="9525">
              <a:solidFill>
                <a:srgbClr val="000000"/>
              </a:solidFill>
              <a:prstDash val="solid"/>
              <a:round/>
              <a:headEnd len="med" w="med" type="none"/>
              <a:tailEnd len="med" w="med" type="none"/>
            </a:ln>
          </a:right>
          <a:top>
            <a:ln cap="flat" cmpd="sng" w="9525">
              <a:solidFill>
                <a:srgbClr val="000000"/>
              </a:solidFill>
              <a:prstDash val="solid"/>
              <a:round/>
              <a:headEnd len="med" w="med" type="none"/>
              <a:tailEnd len="med" w="med" type="none"/>
            </a:ln>
          </a:top>
          <a:bottom>
            <a:ln cap="flat" cmpd="sng" w="9525">
              <a:solidFill>
                <a:srgbClr val="000000"/>
              </a:solidFill>
              <a:prstDash val="solid"/>
              <a:round/>
              <a:headEnd len="med" w="med" type="none"/>
              <a:tailEnd len="med" w="med" type="none"/>
            </a:ln>
          </a:bottom>
          <a:insideH>
            <a:ln cap="flat" cmpd="sng" w="9525">
              <a:solidFill>
                <a:srgbClr val="000000"/>
              </a:solidFill>
              <a:prstDash val="solid"/>
              <a:round/>
              <a:headEnd len="med" w="med" type="none"/>
              <a:tailEnd len="med" w="med" type="none"/>
            </a:ln>
          </a:insideH>
          <a:insideV>
            <a:ln cap="flat" cmpd="sng"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 name="Shape 25"/>
        <p:cNvGrpSpPr/>
        <p:nvPr/>
      </p:nvGrpSpPr>
      <p:grpSpPr>
        <a:xfrm>
          <a:off x="0" y="0"/>
          <a:ext cx="0" cy="0"/>
          <a:chOff x="0" y="0"/>
          <a:chExt cx="0" cy="0"/>
        </a:xfrm>
      </p:grpSpPr>
      <p:sp>
        <p:nvSpPr>
          <p:cNvPr id="26" name="Shape 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 name="Shape 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Shape 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 name="Shape 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is going to be kinda mathy.  Sorry about that.  I’ll do my best to tell you just what you need to know, and approach things intuitively.  Those who want all of the formal mathy details will have to do some more reading.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0" name="Shape 10"/>
        <p:cNvGrpSpPr/>
        <p:nvPr/>
      </p:nvGrpSpPr>
      <p:grpSpPr>
        <a:xfrm>
          <a:off x="0" y="0"/>
          <a:ext cx="0" cy="0"/>
          <a:chOff x="0" y="0"/>
          <a:chExt cx="0" cy="0"/>
        </a:xfrm>
      </p:grpSpPr>
      <p:sp>
        <p:nvSpPr>
          <p:cNvPr id="11" name="Shape 11"/>
          <p:cNvSpPr txBox="1"/>
          <p:nvPr>
            <p:ph type="ctrTitle"/>
          </p:nvPr>
        </p:nvSpPr>
        <p:spPr>
          <a:xfrm>
            <a:off x="685800" y="1583342"/>
            <a:ext cx="7772400" cy="1159856"/>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2" name="Shape 12"/>
          <p:cNvSpPr txBox="1"/>
          <p:nvPr>
            <p:ph idx="1" type="subTitle"/>
          </p:nvPr>
        </p:nvSpPr>
        <p:spPr>
          <a:xfrm>
            <a:off x="685800" y="2840053"/>
            <a:ext cx="7772400" cy="784737"/>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0" name="Shape 20"/>
        <p:cNvGrpSpPr/>
        <p:nvPr/>
      </p:nvGrpSpPr>
      <p:grpSpPr>
        <a:xfrm>
          <a:off x="0" y="0"/>
          <a:ext cx="0" cy="0"/>
          <a:chOff x="0" y="0"/>
          <a:chExt cx="0" cy="0"/>
        </a:xfrm>
      </p:grpSpPr>
      <p:sp>
        <p:nvSpPr>
          <p:cNvPr id="21" name="Shape 21"/>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22" name="Shape 22"/>
        <p:cNvGrpSpPr/>
        <p:nvPr/>
      </p:nvGrpSpPr>
      <p:grpSpPr>
        <a:xfrm>
          <a:off x="0" y="0"/>
          <a:ext cx="0" cy="0"/>
          <a:chOff x="0" y="0"/>
          <a:chExt cx="0" cy="0"/>
        </a:xfrm>
      </p:grpSpPr>
      <p:sp>
        <p:nvSpPr>
          <p:cNvPr id="23" name="Shape 23"/>
          <p:cNvSpPr txBox="1"/>
          <p:nvPr>
            <p:ph idx="1" type="body"/>
          </p:nvPr>
        </p:nvSpPr>
        <p:spPr>
          <a:xfrm>
            <a:off x="457200" y="4406309"/>
            <a:ext cx="8229600" cy="519520"/>
          </a:xfrm>
          <a:prstGeom prst="rect">
            <a:avLst/>
          </a:prstGeom>
        </p:spPr>
        <p:txBody>
          <a:bodyPr anchorCtr="0" anchor="t" bIns="91425" lIns="91425" rIns="91425" tIns="91425"/>
          <a:lstStyle>
            <a:lvl1pPr lvl="0" algn="ctr">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4"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250"/>
          </a:xfrm>
          <a:prstGeom prst="rect">
            <a:avLst/>
          </a:prstGeom>
          <a:noFill/>
          <a:ln>
            <a:noFill/>
          </a:ln>
        </p:spPr>
        <p:txBody>
          <a:bodyPr anchorCtr="0" anchor="b" bIns="91425" lIns="91425" rIns="91425" tIns="91425"/>
          <a:lstStyle>
            <a:lvl1pPr lvl="0">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1pPr>
            <a:lvl2pPr lvl="1">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2pPr>
            <a:lvl3pPr lvl="2">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3pPr>
            <a:lvl4pPr lvl="3">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4pPr>
            <a:lvl5pPr lvl="4">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5pPr>
            <a:lvl6pPr lvl="5">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6pPr>
            <a:lvl7pPr lvl="6">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7pPr>
            <a:lvl8pPr lvl="7">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8pPr>
            <a:lvl9pPr lvl="8">
              <a:spcBef>
                <a:spcPts val="0"/>
              </a:spcBef>
              <a:buClr>
                <a:schemeClr val="dk1"/>
              </a:buClr>
              <a:buSzPct val="100000"/>
              <a:buFont typeface="Trebuchet MS"/>
              <a:buNone/>
              <a:defRPr b="1" sz="3600">
                <a:solidFill>
                  <a:schemeClr val="dk1"/>
                </a:solidFill>
                <a:latin typeface="Trebuchet MS"/>
                <a:ea typeface="Trebuchet MS"/>
                <a:cs typeface="Trebuchet MS"/>
                <a:sym typeface="Trebuchet MS"/>
              </a:defRPr>
            </a:lvl9pPr>
          </a:lstStyle>
          <a:p/>
        </p:txBody>
      </p:sp>
      <p:sp>
        <p:nvSpPr>
          <p:cNvPr id="7" name="Shape 7"/>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lvl="0">
              <a:spcBef>
                <a:spcPts val="600"/>
              </a:spcBef>
              <a:buClr>
                <a:schemeClr val="dk1"/>
              </a:buClr>
              <a:buSzPct val="100000"/>
              <a:buFont typeface="Trebuchet MS"/>
              <a:defRPr sz="3000">
                <a:solidFill>
                  <a:schemeClr val="dk1"/>
                </a:solidFill>
                <a:latin typeface="Trebuchet MS"/>
                <a:ea typeface="Trebuchet MS"/>
                <a:cs typeface="Trebuchet MS"/>
                <a:sym typeface="Trebuchet MS"/>
              </a:defRPr>
            </a:lvl1pPr>
            <a:lvl2pPr lvl="1">
              <a:spcBef>
                <a:spcPts val="480"/>
              </a:spcBef>
              <a:buClr>
                <a:schemeClr val="dk1"/>
              </a:buClr>
              <a:buSzPct val="100000"/>
              <a:buFont typeface="Trebuchet MS"/>
              <a:defRPr sz="2400">
                <a:solidFill>
                  <a:schemeClr val="dk1"/>
                </a:solidFill>
                <a:latin typeface="Trebuchet MS"/>
                <a:ea typeface="Trebuchet MS"/>
                <a:cs typeface="Trebuchet MS"/>
                <a:sym typeface="Trebuchet MS"/>
              </a:defRPr>
            </a:lvl2pPr>
            <a:lvl3pPr lvl="2">
              <a:spcBef>
                <a:spcPts val="480"/>
              </a:spcBef>
              <a:buClr>
                <a:schemeClr val="dk1"/>
              </a:buClr>
              <a:buSzPct val="100000"/>
              <a:buFont typeface="Trebuchet MS"/>
              <a:defRPr sz="2400">
                <a:solidFill>
                  <a:schemeClr val="dk1"/>
                </a:solidFill>
                <a:latin typeface="Trebuchet MS"/>
                <a:ea typeface="Trebuchet MS"/>
                <a:cs typeface="Trebuchet MS"/>
                <a:sym typeface="Trebuchet MS"/>
              </a:defRPr>
            </a:lvl3pPr>
            <a:lvl4pPr lvl="3">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4pPr>
            <a:lvl5pPr lvl="4">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5pPr>
            <a:lvl6pPr lvl="5">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6pPr>
            <a:lvl7pPr lvl="6">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7pPr>
            <a:lvl8pPr lvl="7">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8pPr>
            <a:lvl9pPr lvl="8">
              <a:spcBef>
                <a:spcPts val="360"/>
              </a:spcBef>
              <a:buClr>
                <a:schemeClr val="dk1"/>
              </a:buClr>
              <a:buSzPct val="100000"/>
              <a:buFont typeface="Trebuchet MS"/>
              <a:defRPr sz="1800">
                <a:solidFill>
                  <a:schemeClr val="dk1"/>
                </a:solidFill>
                <a:latin typeface="Trebuchet MS"/>
                <a:ea typeface="Trebuchet MS"/>
                <a:cs typeface="Trebuchet MS"/>
                <a:sym typeface="Trebuchet MS"/>
              </a:defRPr>
            </a:lvl9pPr>
          </a:lstStyle>
          <a:p/>
        </p:txBody>
      </p:sp>
      <p:sp>
        <p:nvSpPr>
          <p:cNvPr id="8" name="Shape 8"/>
          <p:cNvSpPr/>
          <p:nvPr/>
        </p:nvSpPr>
        <p:spPr>
          <a:xfrm>
            <a:off x="9124900" y="-2575"/>
            <a:ext cx="95400" cy="5143499"/>
          </a:xfrm>
          <a:prstGeom prst="rect">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9029500" y="0"/>
            <a:ext cx="95400" cy="5143499"/>
          </a:xfrm>
          <a:prstGeom prst="rect">
            <a:avLst/>
          </a:prstGeom>
          <a:solidFill>
            <a:srgbClr val="000000"/>
          </a:solidFill>
          <a:ln>
            <a:noFill/>
          </a:ln>
        </p:spPr>
        <p:txBody>
          <a:bodyPr anchorCtr="0" anchor="ctr" bIns="91425" lIns="91425" rIns="91425" tIns="91425">
            <a:noAutofit/>
          </a:bodyPr>
          <a:lstStyle/>
          <a:p>
            <a:pPr lvl="0" rtl="0">
              <a:spcBef>
                <a:spcPts val="0"/>
              </a:spcBef>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 name="Shape 28"/>
        <p:cNvGrpSpPr/>
        <p:nvPr/>
      </p:nvGrpSpPr>
      <p:grpSpPr>
        <a:xfrm>
          <a:off x="0" y="0"/>
          <a:ext cx="0" cy="0"/>
          <a:chOff x="0" y="0"/>
          <a:chExt cx="0" cy="0"/>
        </a:xfrm>
      </p:grpSpPr>
      <p:sp>
        <p:nvSpPr>
          <p:cNvPr id="29" name="Shape 29"/>
          <p:cNvSpPr txBox="1"/>
          <p:nvPr>
            <p:ph type="ctrTitle"/>
          </p:nvPr>
        </p:nvSpPr>
        <p:spPr>
          <a:xfrm>
            <a:off x="685800" y="1583342"/>
            <a:ext cx="7772400" cy="1159856"/>
          </a:xfrm>
          <a:prstGeom prst="rect">
            <a:avLst/>
          </a:prstGeom>
        </p:spPr>
        <p:txBody>
          <a:bodyPr anchorCtr="0" anchor="b" bIns="91425" lIns="91425" rIns="91425" tIns="91425">
            <a:noAutofit/>
          </a:bodyPr>
          <a:lstStyle/>
          <a:p>
            <a:pPr lvl="0">
              <a:spcBef>
                <a:spcPts val="0"/>
              </a:spcBef>
              <a:buNone/>
            </a:pPr>
            <a:r>
              <a:rPr lang="en">
                <a:latin typeface="Trebuchet MS"/>
                <a:ea typeface="Trebuchet MS"/>
                <a:cs typeface="Trebuchet MS"/>
                <a:sym typeface="Trebuchet MS"/>
              </a:rPr>
              <a:t>Lecture </a:t>
            </a:r>
            <a:r>
              <a:rPr lang="en"/>
              <a:t>1</a:t>
            </a:r>
          </a:p>
        </p:txBody>
      </p:sp>
      <p:sp>
        <p:nvSpPr>
          <p:cNvPr id="30" name="Shape 30"/>
          <p:cNvSpPr txBox="1"/>
          <p:nvPr>
            <p:ph idx="1" type="subTitle"/>
          </p:nvPr>
        </p:nvSpPr>
        <p:spPr>
          <a:xfrm>
            <a:off x="685800" y="2840053"/>
            <a:ext cx="7772400" cy="784737"/>
          </a:xfrm>
          <a:prstGeom prst="rect">
            <a:avLst/>
          </a:prstGeom>
        </p:spPr>
        <p:txBody>
          <a:bodyPr anchorCtr="0" anchor="t" bIns="91425" lIns="91425" rIns="91425" tIns="91425">
            <a:noAutofit/>
          </a:bodyPr>
          <a:lstStyle/>
          <a:p>
            <a:pPr lvl="0">
              <a:spcBef>
                <a:spcPts val="0"/>
              </a:spcBef>
              <a:buNone/>
            </a:pPr>
            <a:r>
              <a:rPr lang="en"/>
              <a:t>Intro to Crypto and Cryptocurrencies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Application: Hash as message digest</a:t>
            </a:r>
          </a:p>
        </p:txBody>
      </p:sp>
      <p:sp>
        <p:nvSpPr>
          <p:cNvPr id="102" name="Shape 10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If we know H(x) = H(y),</a:t>
            </a:r>
          </a:p>
          <a:p>
            <a:pPr lvl="0" rtl="0">
              <a:spcBef>
                <a:spcPts val="0"/>
              </a:spcBef>
              <a:buNone/>
            </a:pPr>
            <a:r>
              <a:rPr lang="en"/>
              <a:t>	it’s safe to assume that x = y.</a:t>
            </a:r>
          </a:p>
          <a:p>
            <a:pPr lvl="0" rtl="0">
              <a:spcBef>
                <a:spcPts val="0"/>
              </a:spcBef>
              <a:buNone/>
            </a:pPr>
            <a:r>
              <a:t/>
            </a:r>
            <a:endParaRPr/>
          </a:p>
          <a:p>
            <a:pPr lvl="0" rtl="0">
              <a:spcBef>
                <a:spcPts val="0"/>
              </a:spcBef>
              <a:buNone/>
            </a:pPr>
            <a:r>
              <a:rPr lang="en"/>
              <a:t>To recognize a file that we saw before,</a:t>
            </a:r>
          </a:p>
          <a:p>
            <a:pPr lvl="0" rtl="0">
              <a:spcBef>
                <a:spcPts val="0"/>
              </a:spcBef>
              <a:buNone/>
            </a:pPr>
            <a:r>
              <a:rPr lang="en"/>
              <a:t>    just remember its hash.</a:t>
            </a:r>
          </a:p>
          <a:p>
            <a:pPr lvl="0" rtl="0">
              <a:spcBef>
                <a:spcPts val="0"/>
              </a:spcBef>
              <a:buNone/>
            </a:pPr>
            <a:r>
              <a:t/>
            </a:r>
            <a:endParaRPr/>
          </a:p>
          <a:p>
            <a:pPr lvl="0">
              <a:spcBef>
                <a:spcPts val="0"/>
              </a:spcBef>
              <a:buNone/>
            </a:pPr>
            <a:r>
              <a:rPr lang="en"/>
              <a:t>Useful because the hash is small.</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Hash property 2: Hiding</a:t>
            </a:r>
          </a:p>
        </p:txBody>
      </p:sp>
      <p:sp>
        <p:nvSpPr>
          <p:cNvPr id="108" name="Shape 108"/>
          <p:cNvSpPr txBox="1"/>
          <p:nvPr>
            <p:ph idx="1" type="body"/>
          </p:nvPr>
        </p:nvSpPr>
        <p:spPr>
          <a:xfrm>
            <a:off x="457200" y="1607675"/>
            <a:ext cx="8229600" cy="1143599"/>
          </a:xfrm>
          <a:prstGeom prst="rect">
            <a:avLst/>
          </a:prstGeom>
        </p:spPr>
        <p:txBody>
          <a:bodyPr anchorCtr="0" anchor="t" bIns="91425" lIns="91425" rIns="91425" tIns="91425">
            <a:noAutofit/>
          </a:bodyPr>
          <a:lstStyle/>
          <a:p>
            <a:pPr lvl="0" rtl="0">
              <a:spcBef>
                <a:spcPts val="0"/>
              </a:spcBef>
              <a:buNone/>
            </a:pPr>
            <a:r>
              <a:rPr lang="en" sz="2400"/>
              <a:t>We want something like this:</a:t>
            </a:r>
          </a:p>
          <a:p>
            <a:pPr indent="457200" lvl="0" rtl="0">
              <a:spcBef>
                <a:spcPts val="0"/>
              </a:spcBef>
              <a:buNone/>
            </a:pPr>
            <a:r>
              <a:rPr lang="en" sz="2400"/>
              <a:t>Given H(x), it is infeasible to find x.</a:t>
            </a:r>
          </a:p>
          <a:p>
            <a:pPr indent="0" lvl="0" marL="0" rtl="0">
              <a:spcBef>
                <a:spcPts val="0"/>
              </a:spcBef>
              <a:buNone/>
            </a:pPr>
            <a:r>
              <a:t/>
            </a:r>
            <a:endParaRPr sz="2400"/>
          </a:p>
        </p:txBody>
      </p:sp>
      <p:grpSp>
        <p:nvGrpSpPr>
          <p:cNvPr id="109" name="Shape 109"/>
          <p:cNvGrpSpPr/>
          <p:nvPr/>
        </p:nvGrpSpPr>
        <p:grpSpPr>
          <a:xfrm>
            <a:off x="879175" y="3008050"/>
            <a:ext cx="5853951" cy="1534000"/>
            <a:chOff x="735125" y="3018375"/>
            <a:chExt cx="5853951" cy="1534000"/>
          </a:xfrm>
        </p:grpSpPr>
        <p:pic>
          <p:nvPicPr>
            <p:cNvPr id="110" name="Shape 110"/>
            <p:cNvPicPr preferRelativeResize="0"/>
            <p:nvPr/>
          </p:nvPicPr>
          <p:blipFill>
            <a:blip r:embed="rId3">
              <a:alphaModFix/>
            </a:blip>
            <a:stretch>
              <a:fillRect/>
            </a:stretch>
          </p:blipFill>
          <p:spPr>
            <a:xfrm>
              <a:off x="735125" y="3184200"/>
              <a:ext cx="1939374" cy="1303024"/>
            </a:xfrm>
            <a:prstGeom prst="rect">
              <a:avLst/>
            </a:prstGeom>
            <a:noFill/>
            <a:ln>
              <a:noFill/>
            </a:ln>
          </p:spPr>
        </p:pic>
        <p:cxnSp>
          <p:nvCxnSpPr>
            <p:cNvPr id="111" name="Shape 111"/>
            <p:cNvCxnSpPr/>
            <p:nvPr/>
          </p:nvCxnSpPr>
          <p:spPr>
            <a:xfrm flipH="1" rot="10800000">
              <a:off x="2674500" y="3296162"/>
              <a:ext cx="2031899" cy="254100"/>
            </a:xfrm>
            <a:prstGeom prst="straightConnector1">
              <a:avLst/>
            </a:prstGeom>
            <a:noFill/>
            <a:ln cap="flat" cmpd="sng" w="38100">
              <a:solidFill>
                <a:srgbClr val="660000"/>
              </a:solidFill>
              <a:prstDash val="solid"/>
              <a:round/>
              <a:headEnd len="lg" w="lg" type="none"/>
              <a:tailEnd len="lg" w="lg" type="triangle"/>
            </a:ln>
          </p:spPr>
        </p:cxnSp>
        <p:cxnSp>
          <p:nvCxnSpPr>
            <p:cNvPr id="112" name="Shape 112"/>
            <p:cNvCxnSpPr/>
            <p:nvPr/>
          </p:nvCxnSpPr>
          <p:spPr>
            <a:xfrm>
              <a:off x="2674500" y="4030100"/>
              <a:ext cx="2121599" cy="311700"/>
            </a:xfrm>
            <a:prstGeom prst="straightConnector1">
              <a:avLst/>
            </a:prstGeom>
            <a:noFill/>
            <a:ln cap="flat" cmpd="sng" w="38100">
              <a:solidFill>
                <a:srgbClr val="660000"/>
              </a:solidFill>
              <a:prstDash val="solid"/>
              <a:round/>
              <a:headEnd len="lg" w="lg" type="none"/>
              <a:tailEnd len="lg" w="lg" type="triangle"/>
            </a:ln>
          </p:spPr>
        </p:cxnSp>
        <p:sp>
          <p:nvSpPr>
            <p:cNvPr id="113" name="Shape 113"/>
            <p:cNvSpPr txBox="1"/>
            <p:nvPr/>
          </p:nvSpPr>
          <p:spPr>
            <a:xfrm>
              <a:off x="4467476" y="3018375"/>
              <a:ext cx="2121599" cy="4572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Trebuchet MS"/>
                  <a:ea typeface="Trebuchet MS"/>
                  <a:cs typeface="Trebuchet MS"/>
                  <a:sym typeface="Trebuchet MS"/>
                </a:rPr>
                <a:t>H(“heads”)</a:t>
              </a:r>
            </a:p>
          </p:txBody>
        </p:sp>
        <p:sp>
          <p:nvSpPr>
            <p:cNvPr id="114" name="Shape 114"/>
            <p:cNvSpPr txBox="1"/>
            <p:nvPr/>
          </p:nvSpPr>
          <p:spPr>
            <a:xfrm>
              <a:off x="4467476" y="4095175"/>
              <a:ext cx="2121599" cy="4572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Trebuchet MS"/>
                  <a:ea typeface="Trebuchet MS"/>
                  <a:cs typeface="Trebuchet MS"/>
                  <a:sym typeface="Trebuchet MS"/>
                </a:rPr>
                <a:t>H(“tails”)</a:t>
              </a:r>
            </a:p>
          </p:txBody>
        </p:sp>
      </p:grpSp>
      <p:sp>
        <p:nvSpPr>
          <p:cNvPr id="115" name="Shape 115"/>
          <p:cNvSpPr txBox="1"/>
          <p:nvPr/>
        </p:nvSpPr>
        <p:spPr>
          <a:xfrm>
            <a:off x="6932700" y="3546450"/>
            <a:ext cx="1688399" cy="457200"/>
          </a:xfrm>
          <a:prstGeom prst="rect">
            <a:avLst/>
          </a:prstGeom>
          <a:solidFill>
            <a:srgbClr val="FFFF00"/>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easy to find 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Hash property 2: Hiding</a:t>
            </a:r>
          </a:p>
        </p:txBody>
      </p:sp>
      <p:sp>
        <p:nvSpPr>
          <p:cNvPr id="121" name="Shape 12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u="sng"/>
              <a:t>Hiding property</a:t>
            </a:r>
            <a:r>
              <a:rPr lang="en"/>
              <a:t>:</a:t>
            </a:r>
          </a:p>
          <a:p>
            <a:pPr lvl="0" rtl="0">
              <a:spcBef>
                <a:spcPts val="0"/>
              </a:spcBef>
              <a:buNone/>
            </a:pPr>
            <a:r>
              <a:rPr lang="en" sz="2400"/>
              <a:t>If r is chosen from a probability distribution that has </a:t>
            </a:r>
            <a:r>
              <a:rPr i="1" lang="en" sz="2400"/>
              <a:t>high min-entropy</a:t>
            </a:r>
            <a:r>
              <a:rPr lang="en" sz="2400"/>
              <a:t>, then given H(r | x), it is infeasible to find x.</a:t>
            </a:r>
          </a:p>
          <a:p>
            <a:pPr lvl="0" rtl="0">
              <a:spcBef>
                <a:spcPts val="0"/>
              </a:spcBef>
              <a:buNone/>
            </a:pPr>
            <a:r>
              <a:t/>
            </a:r>
            <a:endParaRPr sz="2400"/>
          </a:p>
          <a:p>
            <a:pPr lvl="0" rtl="0">
              <a:spcBef>
                <a:spcPts val="0"/>
              </a:spcBef>
              <a:buNone/>
            </a:pPr>
            <a:r>
              <a:rPr lang="en" sz="2400"/>
              <a:t>High min-entropy means that the distribution is “very spread out”, so that no particular value is chosen with more than negligible probability.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Application: Commitment</a:t>
            </a:r>
          </a:p>
        </p:txBody>
      </p:sp>
      <p:sp>
        <p:nvSpPr>
          <p:cNvPr id="127" name="Shape 12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Want to “seal a value in an envelope”, and</a:t>
            </a:r>
          </a:p>
          <a:p>
            <a:pPr lvl="0" rtl="0">
              <a:spcBef>
                <a:spcPts val="0"/>
              </a:spcBef>
              <a:buNone/>
            </a:pPr>
            <a:r>
              <a:rPr lang="en"/>
              <a:t>	“open the envelope” later.</a:t>
            </a:r>
          </a:p>
          <a:p>
            <a:pPr lvl="0" rtl="0">
              <a:spcBef>
                <a:spcPts val="0"/>
              </a:spcBef>
              <a:buNone/>
            </a:pPr>
            <a:r>
              <a:t/>
            </a:r>
            <a:endParaRPr/>
          </a:p>
          <a:p>
            <a:pPr lvl="0" rtl="0">
              <a:spcBef>
                <a:spcPts val="0"/>
              </a:spcBef>
              <a:buNone/>
            </a:pPr>
            <a:r>
              <a:rPr lang="en"/>
              <a:t>Commit to a value, reveal it later.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Commitment API</a:t>
            </a:r>
          </a:p>
        </p:txBody>
      </p:sp>
      <p:sp>
        <p:nvSpPr>
          <p:cNvPr id="133" name="Shape 13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t>(</a:t>
            </a:r>
            <a:r>
              <a:rPr i="1" lang="en" sz="2400"/>
              <a:t>com, key</a:t>
            </a:r>
            <a:r>
              <a:rPr lang="en" sz="2400"/>
              <a:t>) := commit(</a:t>
            </a:r>
            <a:r>
              <a:rPr i="1" lang="en" sz="2400"/>
              <a:t>msg</a:t>
            </a:r>
            <a:r>
              <a:rPr lang="en" sz="2400"/>
              <a:t>)</a:t>
            </a:r>
          </a:p>
          <a:p>
            <a:pPr lvl="0" rtl="0">
              <a:spcBef>
                <a:spcPts val="0"/>
              </a:spcBef>
              <a:buNone/>
            </a:pPr>
            <a:r>
              <a:rPr i="1" lang="en" sz="2400"/>
              <a:t>match</a:t>
            </a:r>
            <a:r>
              <a:rPr lang="en" sz="2400"/>
              <a:t> := verify(</a:t>
            </a:r>
            <a:r>
              <a:rPr i="1" lang="en" sz="2400"/>
              <a:t>com, key, msg</a:t>
            </a:r>
            <a:r>
              <a:rPr lang="en" sz="2400"/>
              <a:t>)</a:t>
            </a:r>
          </a:p>
          <a:p>
            <a:pPr lvl="0" rtl="0">
              <a:spcBef>
                <a:spcPts val="0"/>
              </a:spcBef>
              <a:buNone/>
            </a:pPr>
            <a:r>
              <a:t/>
            </a:r>
            <a:endParaRPr sz="2400"/>
          </a:p>
          <a:p>
            <a:pPr lvl="0" rtl="0">
              <a:spcBef>
                <a:spcPts val="0"/>
              </a:spcBef>
              <a:buNone/>
            </a:pPr>
            <a:r>
              <a:rPr lang="en" sz="2400"/>
              <a:t>To seal </a:t>
            </a:r>
            <a:r>
              <a:rPr i="1" lang="en" sz="2400"/>
              <a:t>msg</a:t>
            </a:r>
            <a:r>
              <a:rPr lang="en" sz="2400"/>
              <a:t> in envelope:</a:t>
            </a:r>
          </a:p>
          <a:p>
            <a:pPr lvl="0" rtl="0">
              <a:spcBef>
                <a:spcPts val="0"/>
              </a:spcBef>
              <a:buNone/>
            </a:pPr>
            <a:r>
              <a:rPr lang="en" sz="2400"/>
              <a:t>	(</a:t>
            </a:r>
            <a:r>
              <a:rPr i="1" lang="en" sz="2400"/>
              <a:t>com, key</a:t>
            </a:r>
            <a:r>
              <a:rPr lang="en" sz="2400"/>
              <a:t>) := commit(</a:t>
            </a:r>
            <a:r>
              <a:rPr i="1" lang="en" sz="2400"/>
              <a:t>msg</a:t>
            </a:r>
            <a:r>
              <a:rPr lang="en" sz="2400"/>
              <a:t>) -- then publish </a:t>
            </a:r>
            <a:r>
              <a:rPr i="1" lang="en" sz="2400"/>
              <a:t>com</a:t>
            </a:r>
          </a:p>
          <a:p>
            <a:pPr lvl="0" rtl="0">
              <a:spcBef>
                <a:spcPts val="0"/>
              </a:spcBef>
              <a:buNone/>
            </a:pPr>
            <a:r>
              <a:rPr lang="en" sz="2400"/>
              <a:t>To open envelope:</a:t>
            </a:r>
          </a:p>
          <a:p>
            <a:pPr lvl="0" rtl="0">
              <a:spcBef>
                <a:spcPts val="0"/>
              </a:spcBef>
              <a:buNone/>
            </a:pPr>
            <a:r>
              <a:rPr lang="en" sz="2400"/>
              <a:t>	publish </a:t>
            </a:r>
            <a:r>
              <a:rPr i="1" lang="en" sz="2400"/>
              <a:t>key, msg</a:t>
            </a:r>
          </a:p>
          <a:p>
            <a:pPr lvl="0" rtl="0">
              <a:spcBef>
                <a:spcPts val="0"/>
              </a:spcBef>
              <a:buNone/>
            </a:pPr>
            <a:r>
              <a:rPr lang="en" sz="2400"/>
              <a:t>	anyone can use verify() to check validity</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Commitment API</a:t>
            </a:r>
          </a:p>
        </p:txBody>
      </p:sp>
      <p:sp>
        <p:nvSpPr>
          <p:cNvPr id="139" name="Shape 13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t>(</a:t>
            </a:r>
            <a:r>
              <a:rPr i="1" lang="en" sz="2400"/>
              <a:t>com, key</a:t>
            </a:r>
            <a:r>
              <a:rPr lang="en" sz="2400"/>
              <a:t>) := commit(</a:t>
            </a:r>
            <a:r>
              <a:rPr i="1" lang="en" sz="2400"/>
              <a:t>msg</a:t>
            </a:r>
            <a:r>
              <a:rPr lang="en" sz="2400"/>
              <a:t>)</a:t>
            </a:r>
          </a:p>
          <a:p>
            <a:pPr lvl="0" rtl="0">
              <a:spcBef>
                <a:spcPts val="0"/>
              </a:spcBef>
              <a:buNone/>
            </a:pPr>
            <a:r>
              <a:rPr i="1" lang="en" sz="2400"/>
              <a:t>match</a:t>
            </a:r>
            <a:r>
              <a:rPr lang="en" sz="2400"/>
              <a:t> := verify(</a:t>
            </a:r>
            <a:r>
              <a:rPr i="1" lang="en" sz="2400"/>
              <a:t>com, key, msg</a:t>
            </a:r>
            <a:r>
              <a:rPr lang="en" sz="2400"/>
              <a:t>)</a:t>
            </a:r>
          </a:p>
          <a:p>
            <a:pPr lvl="0" rtl="0">
              <a:spcBef>
                <a:spcPts val="0"/>
              </a:spcBef>
              <a:buNone/>
            </a:pPr>
            <a:r>
              <a:t/>
            </a:r>
            <a:endParaRPr sz="2400"/>
          </a:p>
          <a:p>
            <a:pPr lvl="0" rtl="0">
              <a:spcBef>
                <a:spcPts val="0"/>
              </a:spcBef>
              <a:buNone/>
            </a:pPr>
            <a:r>
              <a:rPr lang="en" sz="2400"/>
              <a:t>Security properties:</a:t>
            </a:r>
          </a:p>
          <a:p>
            <a:pPr lvl="0" rtl="0">
              <a:spcBef>
                <a:spcPts val="0"/>
              </a:spcBef>
              <a:buNone/>
            </a:pPr>
            <a:r>
              <a:rPr lang="en" sz="2400"/>
              <a:t>	Hiding:  Given </a:t>
            </a:r>
            <a:r>
              <a:rPr i="1" lang="en" sz="2400"/>
              <a:t>com</a:t>
            </a:r>
            <a:r>
              <a:rPr lang="en" sz="2400"/>
              <a:t>, infeasible to find </a:t>
            </a:r>
            <a:r>
              <a:rPr i="1" lang="en" sz="2400"/>
              <a:t>msg</a:t>
            </a:r>
            <a:r>
              <a:rPr lang="en" sz="2400"/>
              <a:t>.</a:t>
            </a:r>
          </a:p>
          <a:p>
            <a:pPr lvl="0" rtl="0">
              <a:spcBef>
                <a:spcPts val="0"/>
              </a:spcBef>
              <a:buNone/>
            </a:pPr>
            <a:r>
              <a:rPr lang="en" sz="2400"/>
              <a:t>	Binding: Infeasible to find </a:t>
            </a:r>
            <a:r>
              <a:rPr i="1" lang="en" sz="2400"/>
              <a:t>msg != msg’</a:t>
            </a:r>
            <a:r>
              <a:rPr lang="en" sz="2400"/>
              <a:t> such that</a:t>
            </a:r>
          </a:p>
          <a:p>
            <a:pPr lvl="0" rtl="0">
              <a:spcBef>
                <a:spcPts val="0"/>
              </a:spcBef>
              <a:buNone/>
            </a:pPr>
            <a:r>
              <a:rPr lang="en" sz="2400"/>
              <a:t>		verify(commit(</a:t>
            </a:r>
            <a:r>
              <a:rPr i="1" lang="en" sz="2400"/>
              <a:t>msg</a:t>
            </a:r>
            <a:r>
              <a:rPr lang="en" sz="2400"/>
              <a:t>), </a:t>
            </a:r>
            <a:r>
              <a:rPr i="1" lang="en" sz="2400"/>
              <a:t>msg’</a:t>
            </a:r>
            <a:r>
              <a:rPr lang="en" sz="2400"/>
              <a:t>) == true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Commitment API</a:t>
            </a:r>
          </a:p>
        </p:txBody>
      </p:sp>
      <p:sp>
        <p:nvSpPr>
          <p:cNvPr id="145" name="Shape 14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t>commit(</a:t>
            </a:r>
            <a:r>
              <a:rPr i="1" lang="en" sz="2400"/>
              <a:t>msg)</a:t>
            </a:r>
            <a:r>
              <a:rPr lang="en" sz="2400"/>
              <a:t> := ( H(</a:t>
            </a:r>
            <a:r>
              <a:rPr i="1" lang="en" sz="2400"/>
              <a:t>key | msg</a:t>
            </a:r>
            <a:r>
              <a:rPr lang="en" sz="2400"/>
              <a:t>), H(</a:t>
            </a:r>
            <a:r>
              <a:rPr i="1" lang="en" sz="2400"/>
              <a:t>key)</a:t>
            </a:r>
            <a:r>
              <a:rPr lang="en" sz="2400"/>
              <a:t> )</a:t>
            </a:r>
          </a:p>
          <a:p>
            <a:pPr indent="0" lvl="0" marL="2743200" rtl="0">
              <a:spcBef>
                <a:spcPts val="0"/>
              </a:spcBef>
              <a:buNone/>
            </a:pPr>
            <a:r>
              <a:rPr lang="en" sz="2400"/>
              <a:t>where </a:t>
            </a:r>
            <a:r>
              <a:rPr i="1" lang="en" sz="2400"/>
              <a:t>key</a:t>
            </a:r>
            <a:r>
              <a:rPr lang="en" sz="2400"/>
              <a:t> is a random 256-bit value</a:t>
            </a:r>
          </a:p>
          <a:p>
            <a:pPr lvl="0" rtl="0">
              <a:spcBef>
                <a:spcPts val="0"/>
              </a:spcBef>
              <a:buNone/>
            </a:pPr>
            <a:r>
              <a:rPr lang="en" sz="2400"/>
              <a:t>verify(</a:t>
            </a:r>
            <a:r>
              <a:rPr i="1" lang="en" sz="2400"/>
              <a:t>com, key, msg</a:t>
            </a:r>
            <a:r>
              <a:rPr lang="en" sz="2400"/>
              <a:t>) := ( H(</a:t>
            </a:r>
            <a:r>
              <a:rPr i="1" lang="en" sz="2400"/>
              <a:t>key | msg) == com </a:t>
            </a:r>
            <a:r>
              <a:rPr lang="en" sz="2400"/>
              <a:t>)</a:t>
            </a:r>
          </a:p>
          <a:p>
            <a:pPr lvl="0" rtl="0">
              <a:spcBef>
                <a:spcPts val="0"/>
              </a:spcBef>
              <a:buNone/>
            </a:pPr>
            <a:r>
              <a:t/>
            </a:r>
            <a:endParaRPr sz="2400"/>
          </a:p>
          <a:p>
            <a:pPr lvl="0" rtl="0">
              <a:spcBef>
                <a:spcPts val="0"/>
              </a:spcBef>
              <a:buNone/>
            </a:pPr>
            <a:r>
              <a:rPr lang="en" sz="2400"/>
              <a:t>Security properties:</a:t>
            </a:r>
          </a:p>
          <a:p>
            <a:pPr lvl="0" rtl="0">
              <a:spcBef>
                <a:spcPts val="0"/>
              </a:spcBef>
              <a:buNone/>
            </a:pPr>
            <a:r>
              <a:rPr lang="en" sz="2400"/>
              <a:t>	Hiding:  Given H(</a:t>
            </a:r>
            <a:r>
              <a:rPr i="1" lang="en" sz="2400"/>
              <a:t>key | msg)</a:t>
            </a:r>
            <a:r>
              <a:rPr lang="en" sz="2400"/>
              <a:t>, infeasible to find </a:t>
            </a:r>
            <a:r>
              <a:rPr i="1" lang="en" sz="2400"/>
              <a:t>msg</a:t>
            </a:r>
            <a:r>
              <a:rPr lang="en" sz="2400"/>
              <a:t>.</a:t>
            </a:r>
          </a:p>
          <a:p>
            <a:pPr lvl="0" rtl="0">
              <a:spcBef>
                <a:spcPts val="0"/>
              </a:spcBef>
              <a:buNone/>
            </a:pPr>
            <a:r>
              <a:rPr lang="en" sz="2400"/>
              <a:t>	Binding: Infeasible to find </a:t>
            </a:r>
            <a:r>
              <a:rPr i="1" lang="en" sz="2400"/>
              <a:t>msg != msg’</a:t>
            </a:r>
            <a:r>
              <a:rPr lang="en" sz="2400"/>
              <a:t> such that</a:t>
            </a:r>
          </a:p>
          <a:p>
            <a:pPr lvl="0" rtl="0">
              <a:spcBef>
                <a:spcPts val="0"/>
              </a:spcBef>
              <a:buNone/>
            </a:pPr>
            <a:r>
              <a:rPr lang="en" sz="2400"/>
              <a:t>		H(</a:t>
            </a:r>
            <a:r>
              <a:rPr i="1" lang="en" sz="2400"/>
              <a:t>key | msg) == </a:t>
            </a:r>
            <a:r>
              <a:rPr lang="en" sz="2400"/>
              <a:t>H(</a:t>
            </a:r>
            <a:r>
              <a:rPr i="1" lang="en" sz="2400"/>
              <a:t>key | msg’)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Hash property 3: Puzzle-friendly</a:t>
            </a:r>
          </a:p>
        </p:txBody>
      </p:sp>
      <p:sp>
        <p:nvSpPr>
          <p:cNvPr id="151" name="Shape 15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u="sng"/>
              <a:t>Puzzle-friendly</a:t>
            </a:r>
            <a:r>
              <a:rPr lang="en"/>
              <a:t>:</a:t>
            </a:r>
          </a:p>
          <a:p>
            <a:pPr lvl="0" rtl="0">
              <a:spcBef>
                <a:spcPts val="0"/>
              </a:spcBef>
              <a:buNone/>
            </a:pPr>
            <a:r>
              <a:rPr lang="en" sz="2400"/>
              <a:t>For every possible output value y, </a:t>
            </a:r>
          </a:p>
          <a:p>
            <a:pPr lvl="0" rtl="0">
              <a:spcBef>
                <a:spcPts val="0"/>
              </a:spcBef>
              <a:buNone/>
            </a:pPr>
            <a:r>
              <a:rPr lang="en" sz="2400"/>
              <a:t>if k is chosen from a distribution with high min-entropy,</a:t>
            </a:r>
          </a:p>
          <a:p>
            <a:pPr lvl="0" rtl="0">
              <a:spcBef>
                <a:spcPts val="0"/>
              </a:spcBef>
              <a:buNone/>
            </a:pPr>
            <a:r>
              <a:rPr lang="en" sz="2400"/>
              <a:t>then it is infeasible to find x such that H(k | x) = y.</a:t>
            </a:r>
          </a:p>
          <a:p>
            <a:pPr lvl="0" rtl="0">
              <a:spcBef>
                <a:spcPts val="0"/>
              </a:spcBef>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Application: Search puzzle</a:t>
            </a:r>
          </a:p>
        </p:txBody>
      </p:sp>
      <p:sp>
        <p:nvSpPr>
          <p:cNvPr id="157" name="Shape 15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t>Given a “puzzle ID” </a:t>
            </a:r>
            <a:r>
              <a:rPr i="1" lang="en" sz="2400"/>
              <a:t>id</a:t>
            </a:r>
            <a:r>
              <a:rPr lang="en" sz="2400"/>
              <a:t> (from high min-entropy distrib.),  </a:t>
            </a:r>
          </a:p>
          <a:p>
            <a:pPr lvl="0" rtl="0">
              <a:spcBef>
                <a:spcPts val="0"/>
              </a:spcBef>
              <a:buNone/>
            </a:pPr>
            <a:r>
              <a:rPr lang="en" sz="2400"/>
              <a:t>          and a target set </a:t>
            </a:r>
            <a:r>
              <a:rPr i="1" lang="en" sz="2400"/>
              <a:t>Y</a:t>
            </a:r>
            <a:r>
              <a:rPr lang="en" sz="2400"/>
              <a:t>:</a:t>
            </a:r>
          </a:p>
          <a:p>
            <a:pPr lvl="0" rtl="0">
              <a:spcBef>
                <a:spcPts val="0"/>
              </a:spcBef>
              <a:buNone/>
            </a:pPr>
            <a:r>
              <a:rPr lang="en" sz="2400"/>
              <a:t>Try to find a “solution” </a:t>
            </a:r>
            <a:r>
              <a:rPr i="1" lang="en" sz="2400"/>
              <a:t>x</a:t>
            </a:r>
            <a:r>
              <a:rPr lang="en" sz="2400"/>
              <a:t> such that</a:t>
            </a:r>
          </a:p>
          <a:p>
            <a:pPr indent="457200" lvl="0" marL="457200" rtl="0">
              <a:spcBef>
                <a:spcPts val="0"/>
              </a:spcBef>
              <a:buNone/>
            </a:pPr>
            <a:r>
              <a:rPr lang="en" sz="2400"/>
              <a:t>H(</a:t>
            </a:r>
            <a:r>
              <a:rPr i="1" lang="en" sz="2400"/>
              <a:t>id</a:t>
            </a:r>
            <a:r>
              <a:rPr lang="en" sz="2400"/>
              <a:t> | </a:t>
            </a:r>
            <a:r>
              <a:rPr i="1" lang="en" sz="2400"/>
              <a:t>x</a:t>
            </a:r>
            <a:r>
              <a:rPr lang="en" sz="2400"/>
              <a:t>)  </a:t>
            </a:r>
            <a:r>
              <a:rPr lang="en" sz="2400">
                <a:solidFill>
                  <a:srgbClr val="252525"/>
                </a:solidFill>
                <a:highlight>
                  <a:srgbClr val="FFFFFF"/>
                </a:highlight>
              </a:rPr>
              <a:t>∈ </a:t>
            </a:r>
            <a:r>
              <a:rPr i="1" lang="en" sz="2400">
                <a:solidFill>
                  <a:srgbClr val="252525"/>
                </a:solidFill>
                <a:highlight>
                  <a:srgbClr val="FFFFFF"/>
                </a:highlight>
              </a:rPr>
              <a:t>Y</a:t>
            </a:r>
            <a:r>
              <a:rPr lang="en" sz="2400">
                <a:solidFill>
                  <a:srgbClr val="252525"/>
                </a:solidFill>
                <a:highlight>
                  <a:srgbClr val="FFFFFF"/>
                </a:highlight>
              </a:rPr>
              <a:t>.</a:t>
            </a:r>
          </a:p>
          <a:p>
            <a:pPr indent="457200" lvl="0" marL="457200" rtl="0">
              <a:spcBef>
                <a:spcPts val="0"/>
              </a:spcBef>
              <a:buNone/>
            </a:pPr>
            <a:r>
              <a:t/>
            </a:r>
            <a:endParaRPr sz="2400">
              <a:solidFill>
                <a:srgbClr val="252525"/>
              </a:solidFill>
              <a:highlight>
                <a:srgbClr val="FFFFFF"/>
              </a:highlight>
            </a:endParaRPr>
          </a:p>
          <a:p>
            <a:pPr indent="0" lvl="0" marL="0" rtl="0">
              <a:spcBef>
                <a:spcPts val="0"/>
              </a:spcBef>
              <a:buNone/>
            </a:pPr>
            <a:r>
              <a:rPr lang="en" sz="2400">
                <a:solidFill>
                  <a:srgbClr val="252525"/>
                </a:solidFill>
                <a:highlight>
                  <a:srgbClr val="FFFFFF"/>
                </a:highlight>
              </a:rPr>
              <a:t>Puzzle-friendly property implies that no solving strategy is much better than trying random values of </a:t>
            </a:r>
            <a:r>
              <a:rPr i="1" lang="en" sz="2400">
                <a:solidFill>
                  <a:srgbClr val="252525"/>
                </a:solidFill>
                <a:highlight>
                  <a:srgbClr val="FFFFFF"/>
                </a:highlight>
              </a:rPr>
              <a:t>x</a:t>
            </a:r>
            <a:r>
              <a:rPr lang="en" sz="2400">
                <a:solidFill>
                  <a:srgbClr val="252525"/>
                </a:solidFill>
                <a:highlight>
                  <a:srgbClr val="FFFFFF"/>
                </a:highlight>
              </a:rPr>
              <a: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SHA-256 hash function</a:t>
            </a:r>
          </a:p>
        </p:txBody>
      </p:sp>
      <p:sp>
        <p:nvSpPr>
          <p:cNvPr id="163" name="Shape 163"/>
          <p:cNvSpPr txBox="1"/>
          <p:nvPr/>
        </p:nvSpPr>
        <p:spPr>
          <a:xfrm>
            <a:off x="855525" y="2808950"/>
            <a:ext cx="8778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256 bits</a:t>
            </a:r>
          </a:p>
        </p:txBody>
      </p:sp>
      <p:sp>
        <p:nvSpPr>
          <p:cNvPr id="164" name="Shape 164"/>
          <p:cNvSpPr txBox="1"/>
          <p:nvPr/>
        </p:nvSpPr>
        <p:spPr>
          <a:xfrm>
            <a:off x="6960750" y="2847625"/>
            <a:ext cx="8778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256 bits</a:t>
            </a:r>
          </a:p>
        </p:txBody>
      </p:sp>
      <p:sp>
        <p:nvSpPr>
          <p:cNvPr id="165" name="Shape 165"/>
          <p:cNvSpPr txBox="1"/>
          <p:nvPr/>
        </p:nvSpPr>
        <p:spPr>
          <a:xfrm>
            <a:off x="2093600" y="1611400"/>
            <a:ext cx="8778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512 bits</a:t>
            </a:r>
          </a:p>
        </p:txBody>
      </p:sp>
      <p:sp>
        <p:nvSpPr>
          <p:cNvPr id="166" name="Shape 166"/>
          <p:cNvSpPr txBox="1"/>
          <p:nvPr/>
        </p:nvSpPr>
        <p:spPr>
          <a:xfrm>
            <a:off x="968900" y="4395350"/>
            <a:ext cx="6630600" cy="457200"/>
          </a:xfrm>
          <a:prstGeom prst="rect">
            <a:avLst/>
          </a:prstGeom>
          <a:noFill/>
          <a:ln>
            <a:noFill/>
          </a:ln>
        </p:spPr>
        <p:txBody>
          <a:bodyPr anchorCtr="0" anchor="t" bIns="91425" lIns="91425" rIns="91425" tIns="91425">
            <a:noAutofit/>
          </a:bodyPr>
          <a:lstStyle/>
          <a:p>
            <a:pPr lvl="0" rtl="0">
              <a:spcBef>
                <a:spcPts val="0"/>
              </a:spcBef>
              <a:buNone/>
            </a:pPr>
            <a:r>
              <a:rPr lang="en" sz="1800" u="sng">
                <a:latin typeface="Trebuchet MS"/>
                <a:ea typeface="Trebuchet MS"/>
                <a:cs typeface="Trebuchet MS"/>
                <a:sym typeface="Trebuchet MS"/>
              </a:rPr>
              <a:t>Theorem:  If c is collision-free, then SHA-256 is collision-free.</a:t>
            </a:r>
          </a:p>
        </p:txBody>
      </p:sp>
      <p:sp>
        <p:nvSpPr>
          <p:cNvPr id="167" name="Shape 167"/>
          <p:cNvSpPr txBox="1"/>
          <p:nvPr/>
        </p:nvSpPr>
        <p:spPr>
          <a:xfrm>
            <a:off x="6167925" y="1392325"/>
            <a:ext cx="1795799" cy="364800"/>
          </a:xfrm>
          <a:prstGeom prst="rect">
            <a:avLst/>
          </a:prstGeom>
          <a:noFill/>
          <a:ln>
            <a:noFill/>
          </a:ln>
        </p:spPr>
        <p:txBody>
          <a:bodyPr anchorCtr="0" anchor="t" bIns="91425" lIns="91425" rIns="91425" tIns="91425">
            <a:noAutofit/>
          </a:bodyPr>
          <a:lstStyle/>
          <a:p>
            <a:pPr lvl="0" rtl="0">
              <a:spcBef>
                <a:spcPts val="0"/>
              </a:spcBef>
              <a:buNone/>
            </a:pPr>
            <a:r>
              <a:rPr lang="en" sz="1200">
                <a:latin typeface="Trebuchet MS"/>
                <a:ea typeface="Trebuchet MS"/>
                <a:cs typeface="Trebuchet MS"/>
                <a:sym typeface="Trebuchet MS"/>
              </a:rPr>
              <a:t>Padding (10* | length)</a:t>
            </a:r>
          </a:p>
        </p:txBody>
      </p:sp>
      <p:sp>
        <p:nvSpPr>
          <p:cNvPr id="168" name="Shape 168"/>
          <p:cNvSpPr/>
          <p:nvPr/>
        </p:nvSpPr>
        <p:spPr>
          <a:xfrm>
            <a:off x="986775" y="3151200"/>
            <a:ext cx="877800" cy="857400"/>
          </a:xfrm>
          <a:prstGeom prst="ellipse">
            <a:avLst/>
          </a:prstGeom>
          <a:solidFill>
            <a:srgbClr val="EA9999"/>
          </a:solidFill>
          <a:ln cap="flat" cmpd="sng" w="19050">
            <a:solidFill>
              <a:schemeClr val="dk2"/>
            </a:solidFill>
            <a:prstDash val="dash"/>
            <a:round/>
            <a:headEnd len="med" w="med" type="none"/>
            <a:tailEnd len="med" w="med" type="none"/>
          </a:ln>
        </p:spPr>
        <p:txBody>
          <a:bodyPr anchorCtr="0" anchor="ctr" bIns="91425" lIns="91425" rIns="91425" tIns="91425">
            <a:noAutofit/>
          </a:bodyPr>
          <a:lstStyle/>
          <a:p>
            <a:pPr lvl="0" algn="ctr">
              <a:spcBef>
                <a:spcPts val="0"/>
              </a:spcBef>
              <a:buNone/>
            </a:pPr>
            <a:r>
              <a:rPr lang="en">
                <a:latin typeface="Trebuchet MS"/>
                <a:ea typeface="Trebuchet MS"/>
                <a:cs typeface="Trebuchet MS"/>
                <a:sym typeface="Trebuchet MS"/>
              </a:rPr>
              <a:t>IV</a:t>
            </a:r>
          </a:p>
        </p:txBody>
      </p:sp>
      <p:sp>
        <p:nvSpPr>
          <p:cNvPr id="169" name="Shape 169"/>
          <p:cNvSpPr txBox="1"/>
          <p:nvPr/>
        </p:nvSpPr>
        <p:spPr>
          <a:xfrm>
            <a:off x="2017100" y="1936350"/>
            <a:ext cx="1030800" cy="567900"/>
          </a:xfrm>
          <a:prstGeom prst="rect">
            <a:avLst/>
          </a:prstGeom>
          <a:solidFill>
            <a:srgbClr val="A4C2F4"/>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Message</a:t>
            </a:r>
          </a:p>
          <a:p>
            <a:pPr lvl="0" algn="ctr">
              <a:spcBef>
                <a:spcPts val="0"/>
              </a:spcBef>
              <a:buNone/>
            </a:pPr>
            <a:r>
              <a:rPr lang="en">
                <a:latin typeface="Trebuchet MS"/>
                <a:ea typeface="Trebuchet MS"/>
                <a:cs typeface="Trebuchet MS"/>
                <a:sym typeface="Trebuchet MS"/>
              </a:rPr>
              <a:t>(block 1)</a:t>
            </a:r>
          </a:p>
        </p:txBody>
      </p:sp>
      <p:sp>
        <p:nvSpPr>
          <p:cNvPr id="170" name="Shape 170"/>
          <p:cNvSpPr txBox="1"/>
          <p:nvPr/>
        </p:nvSpPr>
        <p:spPr>
          <a:xfrm>
            <a:off x="3200425" y="1936350"/>
            <a:ext cx="1030800" cy="567900"/>
          </a:xfrm>
          <a:prstGeom prst="rect">
            <a:avLst/>
          </a:prstGeom>
          <a:solidFill>
            <a:srgbClr val="A4C2F4"/>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Message</a:t>
            </a:r>
          </a:p>
          <a:p>
            <a:pPr lvl="0" rtl="0" algn="ctr">
              <a:spcBef>
                <a:spcPts val="0"/>
              </a:spcBef>
              <a:buNone/>
            </a:pPr>
            <a:r>
              <a:rPr lang="en">
                <a:latin typeface="Trebuchet MS"/>
                <a:ea typeface="Trebuchet MS"/>
                <a:cs typeface="Trebuchet MS"/>
                <a:sym typeface="Trebuchet MS"/>
              </a:rPr>
              <a:t>(block 2)</a:t>
            </a:r>
          </a:p>
        </p:txBody>
      </p:sp>
      <p:sp>
        <p:nvSpPr>
          <p:cNvPr id="171" name="Shape 171"/>
          <p:cNvSpPr txBox="1"/>
          <p:nvPr/>
        </p:nvSpPr>
        <p:spPr>
          <a:xfrm>
            <a:off x="5206925" y="1932975"/>
            <a:ext cx="877800" cy="567900"/>
          </a:xfrm>
          <a:prstGeom prst="rect">
            <a:avLst/>
          </a:prstGeom>
          <a:solidFill>
            <a:srgbClr val="A4C2F4"/>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200">
                <a:latin typeface="Trebuchet MS"/>
                <a:ea typeface="Trebuchet MS"/>
                <a:cs typeface="Trebuchet MS"/>
                <a:sym typeface="Trebuchet MS"/>
              </a:rPr>
              <a:t>Message</a:t>
            </a:r>
          </a:p>
          <a:p>
            <a:pPr lvl="0" rtl="0" algn="ctr">
              <a:spcBef>
                <a:spcPts val="0"/>
              </a:spcBef>
              <a:buNone/>
            </a:pPr>
            <a:r>
              <a:rPr lang="en" sz="1200">
                <a:latin typeface="Trebuchet MS"/>
                <a:ea typeface="Trebuchet MS"/>
                <a:cs typeface="Trebuchet MS"/>
                <a:sym typeface="Trebuchet MS"/>
              </a:rPr>
              <a:t>(block n)</a:t>
            </a:r>
          </a:p>
        </p:txBody>
      </p:sp>
      <p:sp>
        <p:nvSpPr>
          <p:cNvPr id="172" name="Shape 172"/>
          <p:cNvSpPr txBox="1"/>
          <p:nvPr/>
        </p:nvSpPr>
        <p:spPr>
          <a:xfrm>
            <a:off x="6167925" y="1932975"/>
            <a:ext cx="196199" cy="567900"/>
          </a:xfrm>
          <a:prstGeom prst="rect">
            <a:avLst/>
          </a:prstGeom>
          <a:solidFill>
            <a:srgbClr val="A4C2F4"/>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t/>
            </a:r>
            <a:endParaRPr sz="1200">
              <a:latin typeface="Trebuchet MS"/>
              <a:ea typeface="Trebuchet MS"/>
              <a:cs typeface="Trebuchet MS"/>
              <a:sym typeface="Trebuchet MS"/>
            </a:endParaRPr>
          </a:p>
        </p:txBody>
      </p:sp>
      <p:cxnSp>
        <p:nvCxnSpPr>
          <p:cNvPr id="173" name="Shape 173"/>
          <p:cNvCxnSpPr/>
          <p:nvPr/>
        </p:nvCxnSpPr>
        <p:spPr>
          <a:xfrm flipH="1">
            <a:off x="6380074" y="1682375"/>
            <a:ext cx="179100" cy="254100"/>
          </a:xfrm>
          <a:prstGeom prst="straightConnector1">
            <a:avLst/>
          </a:prstGeom>
          <a:noFill/>
          <a:ln cap="flat" cmpd="sng" w="19050">
            <a:solidFill>
              <a:schemeClr val="dk2"/>
            </a:solidFill>
            <a:prstDash val="solid"/>
            <a:round/>
            <a:headEnd len="lg" w="lg" type="none"/>
            <a:tailEnd len="lg" w="lg" type="none"/>
          </a:ln>
        </p:spPr>
      </p:cxnSp>
      <p:sp>
        <p:nvSpPr>
          <p:cNvPr id="174" name="Shape 174"/>
          <p:cNvSpPr/>
          <p:nvPr/>
        </p:nvSpPr>
        <p:spPr>
          <a:xfrm>
            <a:off x="6871100" y="3151200"/>
            <a:ext cx="877800" cy="857400"/>
          </a:xfrm>
          <a:prstGeom prst="ellipse">
            <a:avLst/>
          </a:prstGeom>
          <a:solidFill>
            <a:srgbClr val="93C47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latin typeface="Trebuchet MS"/>
                <a:ea typeface="Trebuchet MS"/>
                <a:cs typeface="Trebuchet MS"/>
                <a:sym typeface="Trebuchet MS"/>
              </a:rPr>
              <a:t>Hash</a:t>
            </a:r>
          </a:p>
        </p:txBody>
      </p:sp>
      <p:sp>
        <p:nvSpPr>
          <p:cNvPr id="175" name="Shape 175"/>
          <p:cNvSpPr/>
          <p:nvPr/>
        </p:nvSpPr>
        <p:spPr>
          <a:xfrm>
            <a:off x="2599700" y="2993450"/>
            <a:ext cx="448199" cy="712499"/>
          </a:xfrm>
          <a:prstGeom prst="snip1Rect">
            <a:avLst>
              <a:gd fmla="val 50000" name="adj"/>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latin typeface="Trebuchet MS"/>
                <a:ea typeface="Trebuchet MS"/>
                <a:cs typeface="Trebuchet MS"/>
                <a:sym typeface="Trebuchet MS"/>
              </a:rPr>
              <a:t>c</a:t>
            </a:r>
          </a:p>
        </p:txBody>
      </p:sp>
      <p:cxnSp>
        <p:nvCxnSpPr>
          <p:cNvPr id="176" name="Shape 176"/>
          <p:cNvCxnSpPr/>
          <p:nvPr/>
        </p:nvCxnSpPr>
        <p:spPr>
          <a:xfrm>
            <a:off x="1888400" y="3579900"/>
            <a:ext cx="711300" cy="0"/>
          </a:xfrm>
          <a:prstGeom prst="straightConnector1">
            <a:avLst/>
          </a:prstGeom>
          <a:noFill/>
          <a:ln cap="flat" cmpd="sng" w="28575">
            <a:solidFill>
              <a:schemeClr val="dk1"/>
            </a:solidFill>
            <a:prstDash val="solid"/>
            <a:round/>
            <a:headEnd len="lg" w="lg" type="none"/>
            <a:tailEnd len="lg" w="lg" type="triangle"/>
          </a:ln>
        </p:spPr>
      </p:cxnSp>
      <p:sp>
        <p:nvSpPr>
          <p:cNvPr id="177" name="Shape 177"/>
          <p:cNvSpPr/>
          <p:nvPr/>
        </p:nvSpPr>
        <p:spPr>
          <a:xfrm>
            <a:off x="2211300" y="2519075"/>
            <a:ext cx="388475" cy="747075"/>
          </a:xfrm>
          <a:custGeom>
            <a:pathLst>
              <a:path extrusionOk="0" h="29883" w="15539">
                <a:moveTo>
                  <a:pt x="0" y="0"/>
                </a:moveTo>
                <a:lnTo>
                  <a:pt x="597" y="29285"/>
                </a:lnTo>
                <a:lnTo>
                  <a:pt x="15539" y="29883"/>
                </a:lnTo>
              </a:path>
            </a:pathLst>
          </a:custGeom>
          <a:noFill/>
          <a:ln cap="flat" cmpd="sng" w="28575">
            <a:solidFill>
              <a:schemeClr val="dk1"/>
            </a:solidFill>
            <a:prstDash val="solid"/>
            <a:round/>
            <a:headEnd len="lg" w="lg" type="none"/>
            <a:tailEnd len="lg" w="lg" type="triangle"/>
          </a:ln>
        </p:spPr>
      </p:sp>
      <p:sp>
        <p:nvSpPr>
          <p:cNvPr id="178" name="Shape 178"/>
          <p:cNvSpPr/>
          <p:nvPr/>
        </p:nvSpPr>
        <p:spPr>
          <a:xfrm>
            <a:off x="3783025" y="2993450"/>
            <a:ext cx="448199" cy="712499"/>
          </a:xfrm>
          <a:prstGeom prst="snip1Rect">
            <a:avLst>
              <a:gd fmla="val 50000" name="adj"/>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latin typeface="Trebuchet MS"/>
                <a:ea typeface="Trebuchet MS"/>
                <a:cs typeface="Trebuchet MS"/>
                <a:sym typeface="Trebuchet MS"/>
              </a:rPr>
              <a:t>c</a:t>
            </a:r>
          </a:p>
        </p:txBody>
      </p:sp>
      <p:sp>
        <p:nvSpPr>
          <p:cNvPr id="179" name="Shape 179"/>
          <p:cNvSpPr/>
          <p:nvPr/>
        </p:nvSpPr>
        <p:spPr>
          <a:xfrm>
            <a:off x="3394550" y="2519075"/>
            <a:ext cx="388475" cy="747075"/>
          </a:xfrm>
          <a:custGeom>
            <a:pathLst>
              <a:path extrusionOk="0" h="29883" w="15539">
                <a:moveTo>
                  <a:pt x="0" y="0"/>
                </a:moveTo>
                <a:lnTo>
                  <a:pt x="597" y="29285"/>
                </a:lnTo>
                <a:lnTo>
                  <a:pt x="15539" y="29883"/>
                </a:lnTo>
              </a:path>
            </a:pathLst>
          </a:custGeom>
          <a:noFill/>
          <a:ln cap="flat" cmpd="sng" w="28575">
            <a:solidFill>
              <a:schemeClr val="dk1"/>
            </a:solidFill>
            <a:prstDash val="solid"/>
            <a:round/>
            <a:headEnd len="lg" w="lg" type="none"/>
            <a:tailEnd len="lg" w="lg" type="triangle"/>
          </a:ln>
        </p:spPr>
      </p:sp>
      <p:cxnSp>
        <p:nvCxnSpPr>
          <p:cNvPr id="180" name="Shape 180"/>
          <p:cNvCxnSpPr/>
          <p:nvPr/>
        </p:nvCxnSpPr>
        <p:spPr>
          <a:xfrm>
            <a:off x="3047900" y="3579900"/>
            <a:ext cx="711300" cy="0"/>
          </a:xfrm>
          <a:prstGeom prst="straightConnector1">
            <a:avLst/>
          </a:prstGeom>
          <a:noFill/>
          <a:ln cap="flat" cmpd="sng" w="28575">
            <a:solidFill>
              <a:schemeClr val="dk1"/>
            </a:solidFill>
            <a:prstDash val="solid"/>
            <a:round/>
            <a:headEnd len="lg" w="lg" type="none"/>
            <a:tailEnd len="lg" w="lg" type="triangle"/>
          </a:ln>
        </p:spPr>
      </p:cxnSp>
      <p:sp>
        <p:nvSpPr>
          <p:cNvPr id="181" name="Shape 181"/>
          <p:cNvSpPr/>
          <p:nvPr/>
        </p:nvSpPr>
        <p:spPr>
          <a:xfrm>
            <a:off x="5763525" y="2993450"/>
            <a:ext cx="448199" cy="712499"/>
          </a:xfrm>
          <a:prstGeom prst="snip1Rect">
            <a:avLst>
              <a:gd fmla="val 50000" name="adj"/>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latin typeface="Trebuchet MS"/>
                <a:ea typeface="Trebuchet MS"/>
                <a:cs typeface="Trebuchet MS"/>
                <a:sym typeface="Trebuchet MS"/>
              </a:rPr>
              <a:t>c</a:t>
            </a:r>
          </a:p>
        </p:txBody>
      </p:sp>
      <p:sp>
        <p:nvSpPr>
          <p:cNvPr id="182" name="Shape 182"/>
          <p:cNvSpPr/>
          <p:nvPr/>
        </p:nvSpPr>
        <p:spPr>
          <a:xfrm>
            <a:off x="5356925" y="2519075"/>
            <a:ext cx="388475" cy="747075"/>
          </a:xfrm>
          <a:custGeom>
            <a:pathLst>
              <a:path extrusionOk="0" h="29883" w="15539">
                <a:moveTo>
                  <a:pt x="0" y="0"/>
                </a:moveTo>
                <a:lnTo>
                  <a:pt x="597" y="29285"/>
                </a:lnTo>
                <a:lnTo>
                  <a:pt x="15539" y="29883"/>
                </a:lnTo>
              </a:path>
            </a:pathLst>
          </a:custGeom>
          <a:noFill/>
          <a:ln cap="flat" cmpd="sng" w="28575">
            <a:solidFill>
              <a:schemeClr val="dk1"/>
            </a:solidFill>
            <a:prstDash val="solid"/>
            <a:round/>
            <a:headEnd len="lg" w="lg" type="none"/>
            <a:tailEnd len="lg" w="lg" type="triangle"/>
          </a:ln>
        </p:spPr>
      </p:sp>
      <p:cxnSp>
        <p:nvCxnSpPr>
          <p:cNvPr id="183" name="Shape 183"/>
          <p:cNvCxnSpPr/>
          <p:nvPr/>
        </p:nvCxnSpPr>
        <p:spPr>
          <a:xfrm>
            <a:off x="4231225" y="3579900"/>
            <a:ext cx="1520099" cy="0"/>
          </a:xfrm>
          <a:prstGeom prst="straightConnector1">
            <a:avLst/>
          </a:prstGeom>
          <a:noFill/>
          <a:ln cap="flat" cmpd="sng" w="28575">
            <a:solidFill>
              <a:schemeClr val="dk1"/>
            </a:solidFill>
            <a:prstDash val="solid"/>
            <a:round/>
            <a:headEnd len="lg" w="lg" type="none"/>
            <a:tailEnd len="lg" w="lg" type="triangle"/>
          </a:ln>
        </p:spPr>
      </p:cxnSp>
      <p:cxnSp>
        <p:nvCxnSpPr>
          <p:cNvPr id="184" name="Shape 184"/>
          <p:cNvCxnSpPr/>
          <p:nvPr/>
        </p:nvCxnSpPr>
        <p:spPr>
          <a:xfrm>
            <a:off x="6167925" y="3579900"/>
            <a:ext cx="711300" cy="0"/>
          </a:xfrm>
          <a:prstGeom prst="straightConnector1">
            <a:avLst/>
          </a:prstGeom>
          <a:noFill/>
          <a:ln cap="flat" cmpd="sng" w="28575">
            <a:solidFill>
              <a:schemeClr val="dk1"/>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Shape 3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Welcome</a:t>
            </a:r>
          </a:p>
        </p:txBody>
      </p:sp>
      <p:pic>
        <p:nvPicPr>
          <p:cNvPr id="36" name="Shape 36"/>
          <p:cNvPicPr preferRelativeResize="0"/>
          <p:nvPr/>
        </p:nvPicPr>
        <p:blipFill>
          <a:blip r:embed="rId3">
            <a:alphaModFix/>
          </a:blip>
          <a:stretch>
            <a:fillRect/>
          </a:stretch>
        </p:blipFill>
        <p:spPr>
          <a:xfrm>
            <a:off x="2666650" y="1568687"/>
            <a:ext cx="1670823" cy="1783500"/>
          </a:xfrm>
          <a:prstGeom prst="rect">
            <a:avLst/>
          </a:prstGeom>
          <a:noFill/>
          <a:ln>
            <a:noFill/>
          </a:ln>
        </p:spPr>
      </p:pic>
      <p:pic>
        <p:nvPicPr>
          <p:cNvPr id="37" name="Shape 37"/>
          <p:cNvPicPr preferRelativeResize="0"/>
          <p:nvPr/>
        </p:nvPicPr>
        <p:blipFill>
          <a:blip r:embed="rId4">
            <a:alphaModFix/>
          </a:blip>
          <a:stretch>
            <a:fillRect/>
          </a:stretch>
        </p:blipFill>
        <p:spPr>
          <a:xfrm>
            <a:off x="709275" y="1568700"/>
            <a:ext cx="1572999" cy="1848674"/>
          </a:xfrm>
          <a:prstGeom prst="rect">
            <a:avLst/>
          </a:prstGeom>
          <a:noFill/>
          <a:ln>
            <a:noFill/>
          </a:ln>
        </p:spPr>
      </p:pic>
      <p:pic>
        <p:nvPicPr>
          <p:cNvPr id="38" name="Shape 38"/>
          <p:cNvPicPr preferRelativeResize="0"/>
          <p:nvPr/>
        </p:nvPicPr>
        <p:blipFill>
          <a:blip r:embed="rId5">
            <a:alphaModFix/>
          </a:blip>
          <a:stretch>
            <a:fillRect/>
          </a:stretch>
        </p:blipFill>
        <p:spPr>
          <a:xfrm>
            <a:off x="6777050" y="1568699"/>
            <a:ext cx="1757349" cy="1783501"/>
          </a:xfrm>
          <a:prstGeom prst="rect">
            <a:avLst/>
          </a:prstGeom>
          <a:noFill/>
          <a:ln>
            <a:noFill/>
          </a:ln>
        </p:spPr>
      </p:pic>
      <p:sp>
        <p:nvSpPr>
          <p:cNvPr id="39" name="Shape 39"/>
          <p:cNvSpPr txBox="1"/>
          <p:nvPr/>
        </p:nvSpPr>
        <p:spPr>
          <a:xfrm>
            <a:off x="660425" y="3518700"/>
            <a:ext cx="1670700" cy="45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Joseph Bonneau</a:t>
            </a:r>
          </a:p>
        </p:txBody>
      </p:sp>
      <p:sp>
        <p:nvSpPr>
          <p:cNvPr id="40" name="Shape 40"/>
          <p:cNvSpPr txBox="1"/>
          <p:nvPr/>
        </p:nvSpPr>
        <p:spPr>
          <a:xfrm>
            <a:off x="2666712" y="3518700"/>
            <a:ext cx="1670700" cy="4572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Ed Felten</a:t>
            </a:r>
          </a:p>
        </p:txBody>
      </p:sp>
      <p:sp>
        <p:nvSpPr>
          <p:cNvPr id="41" name="Shape 41"/>
          <p:cNvSpPr txBox="1"/>
          <p:nvPr/>
        </p:nvSpPr>
        <p:spPr>
          <a:xfrm>
            <a:off x="4721900" y="3518700"/>
            <a:ext cx="1670700" cy="4572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Arvind Narayanan</a:t>
            </a:r>
          </a:p>
        </p:txBody>
      </p:sp>
      <p:pic>
        <p:nvPicPr>
          <p:cNvPr id="42" name="Shape 42"/>
          <p:cNvPicPr preferRelativeResize="0"/>
          <p:nvPr/>
        </p:nvPicPr>
        <p:blipFill>
          <a:blip r:embed="rId6">
            <a:alphaModFix/>
          </a:blip>
          <a:stretch>
            <a:fillRect/>
          </a:stretch>
        </p:blipFill>
        <p:spPr>
          <a:xfrm>
            <a:off x="4770762" y="1569262"/>
            <a:ext cx="1573000" cy="1782374"/>
          </a:xfrm>
          <a:prstGeom prst="rect">
            <a:avLst/>
          </a:prstGeom>
          <a:noFill/>
          <a:ln>
            <a:noFill/>
          </a:ln>
        </p:spPr>
      </p:pic>
      <p:sp>
        <p:nvSpPr>
          <p:cNvPr id="43" name="Shape 43"/>
          <p:cNvSpPr txBox="1"/>
          <p:nvPr/>
        </p:nvSpPr>
        <p:spPr>
          <a:xfrm>
            <a:off x="6777100" y="3417750"/>
            <a:ext cx="1757399" cy="694499"/>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special guest:</a:t>
            </a:r>
          </a:p>
          <a:p>
            <a:pPr lvl="0" rtl="0" algn="ctr">
              <a:spcBef>
                <a:spcPts val="0"/>
              </a:spcBef>
              <a:buNone/>
            </a:pPr>
            <a:r>
              <a:rPr lang="en">
                <a:latin typeface="Trebuchet MS"/>
                <a:ea typeface="Trebuchet MS"/>
                <a:cs typeface="Trebuchet MS"/>
                <a:sym typeface="Trebuchet MS"/>
              </a:rPr>
              <a:t>Andrew Miller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subTitle"/>
          </p:nvPr>
        </p:nvSpPr>
        <p:spPr>
          <a:xfrm>
            <a:off x="685800" y="1834928"/>
            <a:ext cx="7772400" cy="784799"/>
          </a:xfrm>
          <a:prstGeom prst="rect">
            <a:avLst/>
          </a:prstGeom>
        </p:spPr>
        <p:txBody>
          <a:bodyPr anchorCtr="0" anchor="t" bIns="91425" lIns="91425" rIns="91425" tIns="91425">
            <a:noAutofit/>
          </a:bodyPr>
          <a:lstStyle/>
          <a:p>
            <a:pPr lvl="0" rtl="0">
              <a:spcBef>
                <a:spcPts val="0"/>
              </a:spcBef>
              <a:buNone/>
            </a:pPr>
            <a:r>
              <a:rPr lang="en"/>
              <a:t>Lecture 1.2:</a:t>
            </a:r>
          </a:p>
          <a:p>
            <a:pPr lvl="0" rtl="0">
              <a:spcBef>
                <a:spcPts val="0"/>
              </a:spcBef>
              <a:buNone/>
            </a:pPr>
            <a:r>
              <a:t/>
            </a:r>
            <a:endParaRPr/>
          </a:p>
          <a:p>
            <a:pPr lvl="0" rtl="0">
              <a:spcBef>
                <a:spcPts val="0"/>
              </a:spcBef>
              <a:buNone/>
            </a:pPr>
            <a:r>
              <a:rPr lang="en"/>
              <a:t>Hash Pointers and Data Structures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idx="1" type="body"/>
          </p:nvPr>
        </p:nvSpPr>
        <p:spPr>
          <a:xfrm>
            <a:off x="457200" y="766850"/>
            <a:ext cx="8229600" cy="3725699"/>
          </a:xfrm>
          <a:prstGeom prst="rect">
            <a:avLst/>
          </a:prstGeom>
        </p:spPr>
        <p:txBody>
          <a:bodyPr anchorCtr="0" anchor="t" bIns="91425" lIns="91425" rIns="91425" tIns="91425">
            <a:noAutofit/>
          </a:bodyPr>
          <a:lstStyle/>
          <a:p>
            <a:pPr lvl="0" rtl="0">
              <a:spcBef>
                <a:spcPts val="0"/>
              </a:spcBef>
              <a:buNone/>
            </a:pPr>
            <a:r>
              <a:rPr lang="en"/>
              <a:t>hash pointer is:</a:t>
            </a:r>
          </a:p>
          <a:p>
            <a:pPr lvl="0" rtl="0">
              <a:spcBef>
                <a:spcPts val="0"/>
              </a:spcBef>
              <a:buNone/>
            </a:pPr>
            <a:r>
              <a:rPr lang="en"/>
              <a:t>	* pointer to where some info is stored, and</a:t>
            </a:r>
          </a:p>
          <a:p>
            <a:pPr lvl="0" rtl="0">
              <a:spcBef>
                <a:spcPts val="0"/>
              </a:spcBef>
              <a:buNone/>
            </a:pPr>
            <a:r>
              <a:rPr lang="en"/>
              <a:t>	* (cryptographic) hash of the info</a:t>
            </a:r>
          </a:p>
          <a:p>
            <a:pPr lvl="0" rtl="0">
              <a:spcBef>
                <a:spcPts val="0"/>
              </a:spcBef>
              <a:buNone/>
            </a:pPr>
            <a:r>
              <a:t/>
            </a:r>
            <a:endParaRPr/>
          </a:p>
          <a:p>
            <a:pPr lvl="0" rtl="0">
              <a:spcBef>
                <a:spcPts val="0"/>
              </a:spcBef>
              <a:buNone/>
            </a:pPr>
            <a:r>
              <a:rPr lang="en"/>
              <a:t>if we have a hash pointer, we can</a:t>
            </a:r>
          </a:p>
          <a:p>
            <a:pPr lvl="0" rtl="0">
              <a:spcBef>
                <a:spcPts val="0"/>
              </a:spcBef>
              <a:buNone/>
            </a:pPr>
            <a:r>
              <a:rPr lang="en"/>
              <a:t>	* ask to get the info back, and</a:t>
            </a:r>
          </a:p>
          <a:p>
            <a:pPr lvl="0" rtl="0">
              <a:spcBef>
                <a:spcPts val="0"/>
              </a:spcBef>
              <a:buNone/>
            </a:pPr>
            <a:r>
              <a:rPr lang="en"/>
              <a:t>	* verify that it hasn’t changed</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p:nvPr/>
        </p:nvSpPr>
        <p:spPr>
          <a:xfrm>
            <a:off x="1422150" y="1873250"/>
            <a:ext cx="2166599" cy="2566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2400">
                <a:latin typeface="Trebuchet MS"/>
                <a:ea typeface="Trebuchet MS"/>
                <a:cs typeface="Trebuchet MS"/>
                <a:sym typeface="Trebuchet MS"/>
              </a:rPr>
              <a:t>(data)</a:t>
            </a:r>
          </a:p>
        </p:txBody>
      </p:sp>
      <p:sp>
        <p:nvSpPr>
          <p:cNvPr id="200" name="Shape 200"/>
          <p:cNvSpPr txBox="1"/>
          <p:nvPr/>
        </p:nvSpPr>
        <p:spPr>
          <a:xfrm>
            <a:off x="5355300" y="1506600"/>
            <a:ext cx="3657600" cy="457200"/>
          </a:xfrm>
          <a:prstGeom prst="rect">
            <a:avLst/>
          </a:prstGeom>
          <a:noFill/>
          <a:ln>
            <a:noFill/>
          </a:ln>
        </p:spPr>
        <p:txBody>
          <a:bodyPr anchorCtr="0" anchor="t" bIns="91425" lIns="91425" rIns="91425" tIns="91425">
            <a:noAutofit/>
          </a:bodyPr>
          <a:lstStyle/>
          <a:p>
            <a:pPr lvl="0">
              <a:spcBef>
                <a:spcPts val="0"/>
              </a:spcBef>
              <a:buNone/>
            </a:pPr>
            <a:r>
              <a:rPr lang="en" sz="4800">
                <a:latin typeface="Trebuchet MS"/>
                <a:ea typeface="Trebuchet MS"/>
                <a:cs typeface="Trebuchet MS"/>
                <a:sym typeface="Trebuchet MS"/>
              </a:rPr>
              <a:t>H(  )</a:t>
            </a:r>
          </a:p>
        </p:txBody>
      </p:sp>
      <p:sp>
        <p:nvSpPr>
          <p:cNvPr id="201" name="Shape 201"/>
          <p:cNvSpPr/>
          <p:nvPr/>
        </p:nvSpPr>
        <p:spPr>
          <a:xfrm>
            <a:off x="2477650" y="1151050"/>
            <a:ext cx="3788700" cy="877750"/>
          </a:xfrm>
          <a:custGeom>
            <a:pathLst>
              <a:path extrusionOk="0" h="35110" w="151548">
                <a:moveTo>
                  <a:pt x="151548" y="35110"/>
                </a:moveTo>
                <a:lnTo>
                  <a:pt x="151104" y="0"/>
                </a:lnTo>
                <a:lnTo>
                  <a:pt x="0" y="445"/>
                </a:lnTo>
                <a:lnTo>
                  <a:pt x="0" y="29332"/>
                </a:lnTo>
              </a:path>
            </a:pathLst>
          </a:custGeom>
          <a:noFill/>
          <a:ln cap="flat" cmpd="sng" w="76200">
            <a:solidFill>
              <a:srgbClr val="990000"/>
            </a:solidFill>
            <a:prstDash val="solid"/>
            <a:round/>
            <a:headEnd len="lg" w="lg" type="none"/>
            <a:tailEnd len="lg" w="lg" type="stealth"/>
          </a:ln>
        </p:spPr>
      </p:sp>
      <p:sp>
        <p:nvSpPr>
          <p:cNvPr id="202" name="Shape 202"/>
          <p:cNvSpPr txBox="1"/>
          <p:nvPr/>
        </p:nvSpPr>
        <p:spPr>
          <a:xfrm>
            <a:off x="5355300" y="2927900"/>
            <a:ext cx="2799900" cy="457200"/>
          </a:xfrm>
          <a:prstGeom prst="rect">
            <a:avLst/>
          </a:prstGeom>
          <a:solidFill>
            <a:srgbClr val="FFF2CC"/>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will draw hash pointers like this</a:t>
            </a:r>
          </a:p>
        </p:txBody>
      </p:sp>
      <p:cxnSp>
        <p:nvCxnSpPr>
          <p:cNvPr id="203" name="Shape 203"/>
          <p:cNvCxnSpPr/>
          <p:nvPr/>
        </p:nvCxnSpPr>
        <p:spPr>
          <a:xfrm rot="10800000">
            <a:off x="6343974" y="2539949"/>
            <a:ext cx="133500" cy="3888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idx="1" type="body"/>
          </p:nvPr>
        </p:nvSpPr>
        <p:spPr>
          <a:xfrm>
            <a:off x="457200" y="1606600"/>
            <a:ext cx="8229600" cy="2886000"/>
          </a:xfrm>
          <a:prstGeom prst="rect">
            <a:avLst/>
          </a:prstGeom>
        </p:spPr>
        <p:txBody>
          <a:bodyPr anchorCtr="0" anchor="t" bIns="91425" lIns="91425" rIns="91425" tIns="91425">
            <a:noAutofit/>
          </a:bodyPr>
          <a:lstStyle/>
          <a:p>
            <a:pPr lvl="0" rtl="0" algn="ctr">
              <a:spcBef>
                <a:spcPts val="0"/>
              </a:spcBef>
              <a:buNone/>
            </a:pPr>
            <a:r>
              <a:rPr lang="en"/>
              <a:t>key idea: </a:t>
            </a:r>
          </a:p>
          <a:p>
            <a:pPr lvl="0" rtl="0" algn="ctr">
              <a:spcBef>
                <a:spcPts val="0"/>
              </a:spcBef>
              <a:buNone/>
            </a:pPr>
            <a:r>
              <a:t/>
            </a:r>
            <a:endParaRPr/>
          </a:p>
          <a:p>
            <a:pPr lvl="0" rtl="0" algn="ctr">
              <a:spcBef>
                <a:spcPts val="0"/>
              </a:spcBef>
              <a:buNone/>
            </a:pPr>
            <a:r>
              <a:rPr lang="en"/>
              <a:t>build data structures with hash pointers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idx="1" type="body"/>
          </p:nvPr>
        </p:nvSpPr>
        <p:spPr>
          <a:xfrm>
            <a:off x="457200" y="128900"/>
            <a:ext cx="8229600" cy="688799"/>
          </a:xfrm>
          <a:prstGeom prst="rect">
            <a:avLst/>
          </a:prstGeom>
        </p:spPr>
        <p:txBody>
          <a:bodyPr anchorCtr="0" anchor="t" bIns="91425" lIns="91425" rIns="91425" tIns="91425">
            <a:noAutofit/>
          </a:bodyPr>
          <a:lstStyle/>
          <a:p>
            <a:pPr lvl="0" rtl="0" algn="ctr">
              <a:spcBef>
                <a:spcPts val="0"/>
              </a:spcBef>
              <a:buNone/>
            </a:pPr>
            <a:r>
              <a:rPr lang="en"/>
              <a:t>linked list with hash pointers = “block chain”</a:t>
            </a:r>
          </a:p>
        </p:txBody>
      </p:sp>
      <p:grpSp>
        <p:nvGrpSpPr>
          <p:cNvPr id="214" name="Shape 214"/>
          <p:cNvGrpSpPr/>
          <p:nvPr/>
        </p:nvGrpSpPr>
        <p:grpSpPr>
          <a:xfrm>
            <a:off x="6044125" y="2269975"/>
            <a:ext cx="1344300" cy="2144400"/>
            <a:chOff x="5333050" y="2139900"/>
            <a:chExt cx="1344300" cy="2144400"/>
          </a:xfrm>
        </p:grpSpPr>
        <p:sp>
          <p:nvSpPr>
            <p:cNvPr id="215" name="Shape 215"/>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16" name="Shape 216"/>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grpSp>
        <p:nvGrpSpPr>
          <p:cNvPr id="217" name="Shape 217"/>
          <p:cNvGrpSpPr/>
          <p:nvPr/>
        </p:nvGrpSpPr>
        <p:grpSpPr>
          <a:xfrm>
            <a:off x="3685525" y="2269975"/>
            <a:ext cx="1344300" cy="2144400"/>
            <a:chOff x="5333050" y="2139900"/>
            <a:chExt cx="1344300" cy="2144400"/>
          </a:xfrm>
        </p:grpSpPr>
        <p:sp>
          <p:nvSpPr>
            <p:cNvPr id="218" name="Shape 218"/>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19" name="Shape 219"/>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220" name="Shape 220"/>
          <p:cNvSpPr/>
          <p:nvPr/>
        </p:nvSpPr>
        <p:spPr>
          <a:xfrm>
            <a:off x="502982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221" name="Shape 221"/>
          <p:cNvSpPr/>
          <p:nvPr/>
        </p:nvSpPr>
        <p:spPr>
          <a:xfrm>
            <a:off x="2674500"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grpSp>
        <p:nvGrpSpPr>
          <p:cNvPr id="222" name="Shape 222"/>
          <p:cNvGrpSpPr/>
          <p:nvPr/>
        </p:nvGrpSpPr>
        <p:grpSpPr>
          <a:xfrm>
            <a:off x="1326925" y="2269975"/>
            <a:ext cx="1344300" cy="2144400"/>
            <a:chOff x="5333050" y="2139900"/>
            <a:chExt cx="1344300" cy="2144400"/>
          </a:xfrm>
        </p:grpSpPr>
        <p:sp>
          <p:nvSpPr>
            <p:cNvPr id="223" name="Shape 223"/>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24" name="Shape 224"/>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225" name="Shape 225"/>
          <p:cNvSpPr/>
          <p:nvPr/>
        </p:nvSpPr>
        <p:spPr>
          <a:xfrm>
            <a:off x="31917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226" name="Shape 226"/>
          <p:cNvSpPr txBox="1"/>
          <p:nvPr/>
        </p:nvSpPr>
        <p:spPr>
          <a:xfrm>
            <a:off x="7096375" y="860525"/>
            <a:ext cx="1414199" cy="457200"/>
          </a:xfrm>
          <a:prstGeom prst="rect">
            <a:avLst/>
          </a:prstGeom>
          <a:noFill/>
          <a:ln>
            <a:noFill/>
          </a:ln>
        </p:spPr>
        <p:txBody>
          <a:bodyPr anchorCtr="0" anchor="t" bIns="91425" lIns="91425" rIns="91425" tIns="91425">
            <a:noAutofit/>
          </a:bodyPr>
          <a:lstStyle/>
          <a:p>
            <a:pPr lvl="0">
              <a:spcBef>
                <a:spcPts val="0"/>
              </a:spcBef>
              <a:buNone/>
            </a:pPr>
            <a:r>
              <a:rPr lang="en" sz="3600">
                <a:latin typeface="Trebuchet MS"/>
                <a:ea typeface="Trebuchet MS"/>
                <a:cs typeface="Trebuchet MS"/>
                <a:sym typeface="Trebuchet MS"/>
              </a:rPr>
              <a:t>H(  )</a:t>
            </a:r>
          </a:p>
        </p:txBody>
      </p:sp>
      <p:sp>
        <p:nvSpPr>
          <p:cNvPr id="227" name="Shape 227"/>
          <p:cNvSpPr/>
          <p:nvPr/>
        </p:nvSpPr>
        <p:spPr>
          <a:xfrm>
            <a:off x="7388525" y="1282725"/>
            <a:ext cx="444425" cy="2177650"/>
          </a:xfrm>
          <a:custGeom>
            <a:pathLst>
              <a:path extrusionOk="0" h="87106" w="17777">
                <a:moveTo>
                  <a:pt x="16888" y="0"/>
                </a:moveTo>
                <a:lnTo>
                  <a:pt x="17777" y="87106"/>
                </a:lnTo>
                <a:lnTo>
                  <a:pt x="0" y="87106"/>
                </a:lnTo>
              </a:path>
            </a:pathLst>
          </a:custGeom>
          <a:noFill/>
          <a:ln cap="flat" cmpd="sng" w="38100">
            <a:solidFill>
              <a:srgbClr val="990000"/>
            </a:solidFill>
            <a:prstDash val="solid"/>
            <a:round/>
            <a:headEnd len="lg" w="lg" type="none"/>
            <a:tailEnd len="lg" w="lg" type="stealth"/>
          </a:ln>
        </p:spPr>
      </p:sp>
      <p:sp>
        <p:nvSpPr>
          <p:cNvPr id="228" name="Shape 228"/>
          <p:cNvSpPr txBox="1"/>
          <p:nvPr>
            <p:ph idx="1" type="body"/>
          </p:nvPr>
        </p:nvSpPr>
        <p:spPr>
          <a:xfrm>
            <a:off x="2299900" y="4622175"/>
            <a:ext cx="4255200" cy="566699"/>
          </a:xfrm>
          <a:prstGeom prst="rect">
            <a:avLst/>
          </a:prstGeom>
          <a:solidFill>
            <a:srgbClr val="FFF2CC"/>
          </a:solidFill>
        </p:spPr>
        <p:txBody>
          <a:bodyPr anchorCtr="0" anchor="t" bIns="91425" lIns="91425" rIns="91425" tIns="91425">
            <a:noAutofit/>
          </a:bodyPr>
          <a:lstStyle/>
          <a:p>
            <a:pPr lvl="0" rtl="0" algn="ctr">
              <a:spcBef>
                <a:spcPts val="0"/>
              </a:spcBef>
              <a:buNone/>
            </a:pPr>
            <a:r>
              <a:rPr lang="en" sz="2400"/>
              <a:t>use case: tamper-evident log</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idx="1" type="body"/>
          </p:nvPr>
        </p:nvSpPr>
        <p:spPr>
          <a:xfrm>
            <a:off x="457200" y="128900"/>
            <a:ext cx="8229600" cy="688799"/>
          </a:xfrm>
          <a:prstGeom prst="rect">
            <a:avLst/>
          </a:prstGeom>
        </p:spPr>
        <p:txBody>
          <a:bodyPr anchorCtr="0" anchor="t" bIns="91425" lIns="91425" rIns="91425" tIns="91425">
            <a:noAutofit/>
          </a:bodyPr>
          <a:lstStyle/>
          <a:p>
            <a:pPr lvl="0" rtl="0" algn="ctr">
              <a:spcBef>
                <a:spcPts val="0"/>
              </a:spcBef>
              <a:buNone/>
            </a:pPr>
            <a:r>
              <a:rPr lang="en"/>
              <a:t>detecting tampering</a:t>
            </a:r>
          </a:p>
        </p:txBody>
      </p:sp>
      <p:grpSp>
        <p:nvGrpSpPr>
          <p:cNvPr id="234" name="Shape 234"/>
          <p:cNvGrpSpPr/>
          <p:nvPr/>
        </p:nvGrpSpPr>
        <p:grpSpPr>
          <a:xfrm>
            <a:off x="6044125" y="2269975"/>
            <a:ext cx="1344300" cy="2144400"/>
            <a:chOff x="5333050" y="2139900"/>
            <a:chExt cx="1344300" cy="2144400"/>
          </a:xfrm>
        </p:grpSpPr>
        <p:sp>
          <p:nvSpPr>
            <p:cNvPr id="235" name="Shape 235"/>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36" name="Shape 236"/>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grpSp>
        <p:nvGrpSpPr>
          <p:cNvPr id="237" name="Shape 237"/>
          <p:cNvGrpSpPr/>
          <p:nvPr/>
        </p:nvGrpSpPr>
        <p:grpSpPr>
          <a:xfrm>
            <a:off x="3685525" y="2269975"/>
            <a:ext cx="1344300" cy="2144400"/>
            <a:chOff x="5333050" y="2139900"/>
            <a:chExt cx="1344300" cy="2144400"/>
          </a:xfrm>
        </p:grpSpPr>
        <p:sp>
          <p:nvSpPr>
            <p:cNvPr id="238" name="Shape 238"/>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39" name="Shape 239"/>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240" name="Shape 240"/>
          <p:cNvSpPr/>
          <p:nvPr/>
        </p:nvSpPr>
        <p:spPr>
          <a:xfrm>
            <a:off x="502982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241" name="Shape 241"/>
          <p:cNvSpPr/>
          <p:nvPr/>
        </p:nvSpPr>
        <p:spPr>
          <a:xfrm>
            <a:off x="2674500"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grpSp>
        <p:nvGrpSpPr>
          <p:cNvPr id="242" name="Shape 242"/>
          <p:cNvGrpSpPr/>
          <p:nvPr/>
        </p:nvGrpSpPr>
        <p:grpSpPr>
          <a:xfrm>
            <a:off x="1326925" y="2269975"/>
            <a:ext cx="1344300" cy="2144400"/>
            <a:chOff x="5333050" y="2139900"/>
            <a:chExt cx="1344300" cy="2144400"/>
          </a:xfrm>
        </p:grpSpPr>
        <p:sp>
          <p:nvSpPr>
            <p:cNvPr id="243" name="Shape 243"/>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data</a:t>
              </a:r>
            </a:p>
          </p:txBody>
        </p:sp>
        <p:sp>
          <p:nvSpPr>
            <p:cNvPr id="244" name="Shape 244"/>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245" name="Shape 245"/>
          <p:cNvSpPr/>
          <p:nvPr/>
        </p:nvSpPr>
        <p:spPr>
          <a:xfrm>
            <a:off x="31917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246" name="Shape 246"/>
          <p:cNvSpPr txBox="1"/>
          <p:nvPr/>
        </p:nvSpPr>
        <p:spPr>
          <a:xfrm>
            <a:off x="7096375" y="860525"/>
            <a:ext cx="1414199" cy="457200"/>
          </a:xfrm>
          <a:prstGeom prst="rect">
            <a:avLst/>
          </a:prstGeom>
          <a:noFill/>
          <a:ln>
            <a:noFill/>
          </a:ln>
        </p:spPr>
        <p:txBody>
          <a:bodyPr anchorCtr="0" anchor="t" bIns="91425" lIns="91425" rIns="91425" tIns="91425">
            <a:noAutofit/>
          </a:bodyPr>
          <a:lstStyle/>
          <a:p>
            <a:pPr lvl="0" rtl="0">
              <a:spcBef>
                <a:spcPts val="0"/>
              </a:spcBef>
              <a:buNone/>
            </a:pPr>
            <a:r>
              <a:rPr lang="en" sz="3600">
                <a:latin typeface="Trebuchet MS"/>
                <a:ea typeface="Trebuchet MS"/>
                <a:cs typeface="Trebuchet MS"/>
                <a:sym typeface="Trebuchet MS"/>
              </a:rPr>
              <a:t>H(  )</a:t>
            </a:r>
          </a:p>
        </p:txBody>
      </p:sp>
      <p:sp>
        <p:nvSpPr>
          <p:cNvPr id="247" name="Shape 247"/>
          <p:cNvSpPr/>
          <p:nvPr/>
        </p:nvSpPr>
        <p:spPr>
          <a:xfrm>
            <a:off x="7388525" y="1282725"/>
            <a:ext cx="444425" cy="2177650"/>
          </a:xfrm>
          <a:custGeom>
            <a:pathLst>
              <a:path extrusionOk="0" h="87106" w="17777">
                <a:moveTo>
                  <a:pt x="16888" y="0"/>
                </a:moveTo>
                <a:lnTo>
                  <a:pt x="17777" y="87106"/>
                </a:lnTo>
                <a:lnTo>
                  <a:pt x="0" y="87106"/>
                </a:lnTo>
              </a:path>
            </a:pathLst>
          </a:custGeom>
          <a:noFill/>
          <a:ln cap="flat" cmpd="sng" w="38100">
            <a:solidFill>
              <a:srgbClr val="990000"/>
            </a:solidFill>
            <a:prstDash val="solid"/>
            <a:round/>
            <a:headEnd len="lg" w="lg" type="none"/>
            <a:tailEnd len="lg" w="lg" type="stealth"/>
          </a:ln>
        </p:spPr>
      </p:sp>
      <p:sp>
        <p:nvSpPr>
          <p:cNvPr id="248" name="Shape 248"/>
          <p:cNvSpPr txBox="1"/>
          <p:nvPr>
            <p:ph idx="1" type="body"/>
          </p:nvPr>
        </p:nvSpPr>
        <p:spPr>
          <a:xfrm>
            <a:off x="2299900" y="4622175"/>
            <a:ext cx="4255200" cy="566699"/>
          </a:xfrm>
          <a:prstGeom prst="rect">
            <a:avLst/>
          </a:prstGeom>
          <a:solidFill>
            <a:srgbClr val="FFF2CC"/>
          </a:solidFill>
        </p:spPr>
        <p:txBody>
          <a:bodyPr anchorCtr="0" anchor="t" bIns="91425" lIns="91425" rIns="91425" tIns="91425">
            <a:noAutofit/>
          </a:bodyPr>
          <a:lstStyle/>
          <a:p>
            <a:pPr lvl="0" rtl="0" algn="ctr">
              <a:spcBef>
                <a:spcPts val="0"/>
              </a:spcBef>
              <a:buNone/>
            </a:pPr>
            <a:r>
              <a:rPr lang="en" sz="2400"/>
              <a:t>use case: tamper-evident log</a:t>
            </a:r>
          </a:p>
        </p:txBody>
      </p:sp>
      <p:sp>
        <p:nvSpPr>
          <p:cNvPr id="249" name="Shape 249"/>
          <p:cNvSpPr/>
          <p:nvPr/>
        </p:nvSpPr>
        <p:spPr>
          <a:xfrm>
            <a:off x="1658475" y="3236250"/>
            <a:ext cx="444420" cy="688823"/>
          </a:xfrm>
          <a:prstGeom prst="lightningBolt">
            <a:avLst/>
          </a:prstGeom>
          <a:solidFill>
            <a:srgbClr val="FFFF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4135462" y="2227337"/>
            <a:ext cx="444420" cy="688823"/>
          </a:xfrm>
          <a:prstGeom prst="lightningBolt">
            <a:avLst/>
          </a:prstGeom>
          <a:solidFill>
            <a:srgbClr val="FFFF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a:off x="6494062" y="2227337"/>
            <a:ext cx="444420" cy="688823"/>
          </a:xfrm>
          <a:prstGeom prst="lightningBolt">
            <a:avLst/>
          </a:prstGeom>
          <a:solidFill>
            <a:srgbClr val="FFFF00"/>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1" type="body"/>
          </p:nvPr>
        </p:nvSpPr>
        <p:spPr>
          <a:xfrm>
            <a:off x="457200" y="128900"/>
            <a:ext cx="8229600" cy="688799"/>
          </a:xfrm>
          <a:prstGeom prst="rect">
            <a:avLst/>
          </a:prstGeom>
        </p:spPr>
        <p:txBody>
          <a:bodyPr anchorCtr="0" anchor="t" bIns="91425" lIns="91425" rIns="91425" tIns="91425">
            <a:noAutofit/>
          </a:bodyPr>
          <a:lstStyle/>
          <a:p>
            <a:pPr lvl="0" rtl="0" algn="ctr">
              <a:spcBef>
                <a:spcPts val="0"/>
              </a:spcBef>
              <a:buNone/>
            </a:pPr>
            <a:r>
              <a:rPr lang="en"/>
              <a:t>binary tree with hash pointers = “Merkle tree”</a:t>
            </a:r>
          </a:p>
        </p:txBody>
      </p:sp>
      <p:sp>
        <p:nvSpPr>
          <p:cNvPr id="257" name="Shape 257"/>
          <p:cNvSpPr txBox="1"/>
          <p:nvPr/>
        </p:nvSpPr>
        <p:spPr>
          <a:xfrm>
            <a:off x="3533175" y="1406575"/>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H(  )   H(  )</a:t>
            </a:r>
          </a:p>
        </p:txBody>
      </p:sp>
      <p:sp>
        <p:nvSpPr>
          <p:cNvPr id="258" name="Shape 258"/>
          <p:cNvSpPr txBox="1"/>
          <p:nvPr/>
        </p:nvSpPr>
        <p:spPr>
          <a:xfrm>
            <a:off x="1730100" y="2292275"/>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59" name="Shape 259"/>
          <p:cNvSpPr txBox="1"/>
          <p:nvPr/>
        </p:nvSpPr>
        <p:spPr>
          <a:xfrm>
            <a:off x="5641025" y="2292275"/>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60" name="Shape 260"/>
          <p:cNvSpPr/>
          <p:nvPr/>
        </p:nvSpPr>
        <p:spPr>
          <a:xfrm>
            <a:off x="2388775" y="1673250"/>
            <a:ext cx="1555475" cy="622200"/>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61" name="Shape 261"/>
          <p:cNvSpPr/>
          <p:nvPr/>
        </p:nvSpPr>
        <p:spPr>
          <a:xfrm flipH="1">
            <a:off x="4588615" y="1673250"/>
            <a:ext cx="1677735" cy="622200"/>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62" name="Shape 262"/>
          <p:cNvSpPr txBox="1"/>
          <p:nvPr/>
        </p:nvSpPr>
        <p:spPr>
          <a:xfrm>
            <a:off x="682550" y="3222400"/>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63" name="Shape 263"/>
          <p:cNvSpPr txBox="1"/>
          <p:nvPr/>
        </p:nvSpPr>
        <p:spPr>
          <a:xfrm>
            <a:off x="2834850" y="3222400"/>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64" name="Shape 264"/>
          <p:cNvSpPr txBox="1"/>
          <p:nvPr/>
        </p:nvSpPr>
        <p:spPr>
          <a:xfrm>
            <a:off x="4687175" y="3222400"/>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65" name="Shape 265"/>
          <p:cNvSpPr txBox="1"/>
          <p:nvPr/>
        </p:nvSpPr>
        <p:spPr>
          <a:xfrm>
            <a:off x="6772800" y="3222400"/>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66" name="Shape 266"/>
          <p:cNvSpPr/>
          <p:nvPr/>
        </p:nvSpPr>
        <p:spPr>
          <a:xfrm>
            <a:off x="1366600" y="2547850"/>
            <a:ext cx="765915" cy="688775"/>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67" name="Shape 267"/>
          <p:cNvSpPr/>
          <p:nvPr/>
        </p:nvSpPr>
        <p:spPr>
          <a:xfrm flipH="1">
            <a:off x="2785153" y="2535175"/>
            <a:ext cx="748027" cy="688775"/>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68" name="Shape 268"/>
          <p:cNvSpPr/>
          <p:nvPr/>
        </p:nvSpPr>
        <p:spPr>
          <a:xfrm>
            <a:off x="5265550" y="2547850"/>
            <a:ext cx="765915" cy="688775"/>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69" name="Shape 269"/>
          <p:cNvSpPr/>
          <p:nvPr/>
        </p:nvSpPr>
        <p:spPr>
          <a:xfrm flipH="1">
            <a:off x="6704053" y="2547850"/>
            <a:ext cx="748027" cy="688775"/>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grpSp>
        <p:nvGrpSpPr>
          <p:cNvPr id="270" name="Shape 270"/>
          <p:cNvGrpSpPr/>
          <p:nvPr/>
        </p:nvGrpSpPr>
        <p:grpSpPr>
          <a:xfrm>
            <a:off x="579400" y="3484275"/>
            <a:ext cx="1600400" cy="1479150"/>
            <a:chOff x="579400" y="3484275"/>
            <a:chExt cx="1600400" cy="1479150"/>
          </a:xfrm>
        </p:grpSpPr>
        <p:sp>
          <p:nvSpPr>
            <p:cNvPr id="271" name="Shape 271"/>
            <p:cNvSpPr/>
            <p:nvPr/>
          </p:nvSpPr>
          <p:spPr>
            <a:xfrm>
              <a:off x="5794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72" name="Shape 272"/>
            <p:cNvCxnSpPr/>
            <p:nvPr/>
          </p:nvCxnSpPr>
          <p:spPr>
            <a:xfrm flipH="1">
              <a:off x="921899" y="3484275"/>
              <a:ext cx="177900" cy="688799"/>
            </a:xfrm>
            <a:prstGeom prst="straightConnector1">
              <a:avLst/>
            </a:prstGeom>
            <a:noFill/>
            <a:ln cap="flat" cmpd="sng" w="19050">
              <a:solidFill>
                <a:srgbClr val="990000"/>
              </a:solidFill>
              <a:prstDash val="solid"/>
              <a:round/>
              <a:headEnd len="lg" w="lg" type="none"/>
              <a:tailEnd len="lg" w="lg" type="triangle"/>
            </a:ln>
          </p:spPr>
        </p:cxnSp>
        <p:sp>
          <p:nvSpPr>
            <p:cNvPr id="273" name="Shape 273"/>
            <p:cNvSpPr/>
            <p:nvPr/>
          </p:nvSpPr>
          <p:spPr>
            <a:xfrm>
              <a:off x="15750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74" name="Shape 274"/>
            <p:cNvCxnSpPr/>
            <p:nvPr/>
          </p:nvCxnSpPr>
          <p:spPr>
            <a:xfrm>
              <a:off x="1722150" y="3517650"/>
              <a:ext cx="177900" cy="622199"/>
            </a:xfrm>
            <a:prstGeom prst="straightConnector1">
              <a:avLst/>
            </a:prstGeom>
            <a:noFill/>
            <a:ln cap="flat" cmpd="sng" w="19050">
              <a:solidFill>
                <a:srgbClr val="990000"/>
              </a:solidFill>
              <a:prstDash val="solid"/>
              <a:round/>
              <a:headEnd len="lg" w="lg" type="none"/>
              <a:tailEnd len="lg" w="lg" type="triangle"/>
            </a:ln>
          </p:spPr>
        </p:cxnSp>
      </p:grpSp>
      <p:grpSp>
        <p:nvGrpSpPr>
          <p:cNvPr id="275" name="Shape 275"/>
          <p:cNvGrpSpPr/>
          <p:nvPr/>
        </p:nvGrpSpPr>
        <p:grpSpPr>
          <a:xfrm>
            <a:off x="2706800" y="3484275"/>
            <a:ext cx="1600400" cy="1479150"/>
            <a:chOff x="579400" y="3484275"/>
            <a:chExt cx="1600400" cy="1479150"/>
          </a:xfrm>
        </p:grpSpPr>
        <p:sp>
          <p:nvSpPr>
            <p:cNvPr id="276" name="Shape 276"/>
            <p:cNvSpPr/>
            <p:nvPr/>
          </p:nvSpPr>
          <p:spPr>
            <a:xfrm>
              <a:off x="5794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77" name="Shape 277"/>
            <p:cNvCxnSpPr/>
            <p:nvPr/>
          </p:nvCxnSpPr>
          <p:spPr>
            <a:xfrm flipH="1">
              <a:off x="921899" y="3484275"/>
              <a:ext cx="177900" cy="688799"/>
            </a:xfrm>
            <a:prstGeom prst="straightConnector1">
              <a:avLst/>
            </a:prstGeom>
            <a:noFill/>
            <a:ln cap="flat" cmpd="sng" w="19050">
              <a:solidFill>
                <a:srgbClr val="990000"/>
              </a:solidFill>
              <a:prstDash val="solid"/>
              <a:round/>
              <a:headEnd len="lg" w="lg" type="none"/>
              <a:tailEnd len="lg" w="lg" type="triangle"/>
            </a:ln>
          </p:spPr>
        </p:cxnSp>
        <p:sp>
          <p:nvSpPr>
            <p:cNvPr id="278" name="Shape 278"/>
            <p:cNvSpPr/>
            <p:nvPr/>
          </p:nvSpPr>
          <p:spPr>
            <a:xfrm>
              <a:off x="15750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79" name="Shape 279"/>
            <p:cNvCxnSpPr/>
            <p:nvPr/>
          </p:nvCxnSpPr>
          <p:spPr>
            <a:xfrm>
              <a:off x="1722150" y="3517650"/>
              <a:ext cx="177900" cy="622199"/>
            </a:xfrm>
            <a:prstGeom prst="straightConnector1">
              <a:avLst/>
            </a:prstGeom>
            <a:noFill/>
            <a:ln cap="flat" cmpd="sng" w="19050">
              <a:solidFill>
                <a:srgbClr val="990000"/>
              </a:solidFill>
              <a:prstDash val="solid"/>
              <a:round/>
              <a:headEnd len="lg" w="lg" type="none"/>
              <a:tailEnd len="lg" w="lg" type="triangle"/>
            </a:ln>
          </p:spPr>
        </p:cxnSp>
      </p:grpSp>
      <p:grpSp>
        <p:nvGrpSpPr>
          <p:cNvPr id="280" name="Shape 280"/>
          <p:cNvGrpSpPr/>
          <p:nvPr/>
        </p:nvGrpSpPr>
        <p:grpSpPr>
          <a:xfrm>
            <a:off x="4559125" y="3457350"/>
            <a:ext cx="1600400" cy="1479150"/>
            <a:chOff x="579400" y="3484275"/>
            <a:chExt cx="1600400" cy="1479150"/>
          </a:xfrm>
        </p:grpSpPr>
        <p:sp>
          <p:nvSpPr>
            <p:cNvPr id="281" name="Shape 281"/>
            <p:cNvSpPr/>
            <p:nvPr/>
          </p:nvSpPr>
          <p:spPr>
            <a:xfrm>
              <a:off x="5794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82" name="Shape 282"/>
            <p:cNvCxnSpPr/>
            <p:nvPr/>
          </p:nvCxnSpPr>
          <p:spPr>
            <a:xfrm flipH="1">
              <a:off x="921899" y="3484275"/>
              <a:ext cx="177900" cy="688799"/>
            </a:xfrm>
            <a:prstGeom prst="straightConnector1">
              <a:avLst/>
            </a:prstGeom>
            <a:noFill/>
            <a:ln cap="flat" cmpd="sng" w="19050">
              <a:solidFill>
                <a:srgbClr val="990000"/>
              </a:solidFill>
              <a:prstDash val="solid"/>
              <a:round/>
              <a:headEnd len="lg" w="lg" type="none"/>
              <a:tailEnd len="lg" w="lg" type="triangle"/>
            </a:ln>
          </p:spPr>
        </p:cxnSp>
        <p:sp>
          <p:nvSpPr>
            <p:cNvPr id="283" name="Shape 283"/>
            <p:cNvSpPr/>
            <p:nvPr/>
          </p:nvSpPr>
          <p:spPr>
            <a:xfrm>
              <a:off x="15750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84" name="Shape 284"/>
            <p:cNvCxnSpPr/>
            <p:nvPr/>
          </p:nvCxnSpPr>
          <p:spPr>
            <a:xfrm>
              <a:off x="1722150" y="3517650"/>
              <a:ext cx="177900" cy="622199"/>
            </a:xfrm>
            <a:prstGeom prst="straightConnector1">
              <a:avLst/>
            </a:prstGeom>
            <a:noFill/>
            <a:ln cap="flat" cmpd="sng" w="19050">
              <a:solidFill>
                <a:srgbClr val="990000"/>
              </a:solidFill>
              <a:prstDash val="solid"/>
              <a:round/>
              <a:headEnd len="lg" w="lg" type="none"/>
              <a:tailEnd len="lg" w="lg" type="triangle"/>
            </a:ln>
          </p:spPr>
        </p:cxnSp>
      </p:grpSp>
      <p:grpSp>
        <p:nvGrpSpPr>
          <p:cNvPr id="285" name="Shape 285"/>
          <p:cNvGrpSpPr/>
          <p:nvPr/>
        </p:nvGrpSpPr>
        <p:grpSpPr>
          <a:xfrm>
            <a:off x="6644750" y="3484275"/>
            <a:ext cx="1600400" cy="1479150"/>
            <a:chOff x="579400" y="3484275"/>
            <a:chExt cx="1600400" cy="1479150"/>
          </a:xfrm>
        </p:grpSpPr>
        <p:sp>
          <p:nvSpPr>
            <p:cNvPr id="286" name="Shape 286"/>
            <p:cNvSpPr/>
            <p:nvPr/>
          </p:nvSpPr>
          <p:spPr>
            <a:xfrm>
              <a:off x="5794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87" name="Shape 287"/>
            <p:cNvCxnSpPr/>
            <p:nvPr/>
          </p:nvCxnSpPr>
          <p:spPr>
            <a:xfrm flipH="1">
              <a:off x="921899" y="3484275"/>
              <a:ext cx="177900" cy="688799"/>
            </a:xfrm>
            <a:prstGeom prst="straightConnector1">
              <a:avLst/>
            </a:prstGeom>
            <a:noFill/>
            <a:ln cap="flat" cmpd="sng" w="19050">
              <a:solidFill>
                <a:srgbClr val="990000"/>
              </a:solidFill>
              <a:prstDash val="solid"/>
              <a:round/>
              <a:headEnd len="lg" w="lg" type="none"/>
              <a:tailEnd len="lg" w="lg" type="triangle"/>
            </a:ln>
          </p:spPr>
        </p:cxnSp>
        <p:sp>
          <p:nvSpPr>
            <p:cNvPr id="288" name="Shape 288"/>
            <p:cNvSpPr/>
            <p:nvPr/>
          </p:nvSpPr>
          <p:spPr>
            <a:xfrm>
              <a:off x="15750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289" name="Shape 289"/>
            <p:cNvCxnSpPr/>
            <p:nvPr/>
          </p:nvCxnSpPr>
          <p:spPr>
            <a:xfrm>
              <a:off x="1722150" y="3517650"/>
              <a:ext cx="177900" cy="622199"/>
            </a:xfrm>
            <a:prstGeom prst="straightConnector1">
              <a:avLst/>
            </a:prstGeom>
            <a:noFill/>
            <a:ln cap="flat" cmpd="sng" w="19050">
              <a:solidFill>
                <a:srgbClr val="990000"/>
              </a:solidFill>
              <a:prstDash val="solid"/>
              <a:round/>
              <a:headEnd len="lg" w="lg" type="none"/>
              <a:tailEnd len="lg" w="lg" type="triangle"/>
            </a:ln>
          </p:spPr>
        </p:cxnSp>
      </p:grpSp>
      <p:cxnSp>
        <p:nvCxnSpPr>
          <p:cNvPr id="290" name="Shape 290"/>
          <p:cNvCxnSpPr>
            <a:endCxn id="257" idx="0"/>
          </p:cNvCxnSpPr>
          <p:nvPr/>
        </p:nvCxnSpPr>
        <p:spPr>
          <a:xfrm flipH="1">
            <a:off x="4205325" y="973375"/>
            <a:ext cx="5700" cy="433200"/>
          </a:xfrm>
          <a:prstGeom prst="straightConnector1">
            <a:avLst/>
          </a:prstGeom>
          <a:noFill/>
          <a:ln cap="flat" cmpd="sng" w="28575">
            <a:solidFill>
              <a:srgbClr val="990000"/>
            </a:solidFill>
            <a:prstDash val="solid"/>
            <a:round/>
            <a:headEnd len="lg" w="lg" type="none"/>
            <a:tailEnd len="lg" w="lg"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457200" y="128900"/>
            <a:ext cx="8229600" cy="688799"/>
          </a:xfrm>
          <a:prstGeom prst="rect">
            <a:avLst/>
          </a:prstGeom>
        </p:spPr>
        <p:txBody>
          <a:bodyPr anchorCtr="0" anchor="t" bIns="91425" lIns="91425" rIns="91425" tIns="91425">
            <a:noAutofit/>
          </a:bodyPr>
          <a:lstStyle/>
          <a:p>
            <a:pPr lvl="0" rtl="0" algn="ctr">
              <a:spcBef>
                <a:spcPts val="0"/>
              </a:spcBef>
              <a:buNone/>
            </a:pPr>
            <a:r>
              <a:rPr lang="en"/>
              <a:t>proving membership in a Merkle tree</a:t>
            </a:r>
          </a:p>
        </p:txBody>
      </p:sp>
      <p:sp>
        <p:nvSpPr>
          <p:cNvPr id="296" name="Shape 296"/>
          <p:cNvSpPr txBox="1"/>
          <p:nvPr/>
        </p:nvSpPr>
        <p:spPr>
          <a:xfrm>
            <a:off x="3533175" y="1406575"/>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97" name="Shape 297"/>
          <p:cNvSpPr txBox="1"/>
          <p:nvPr/>
        </p:nvSpPr>
        <p:spPr>
          <a:xfrm>
            <a:off x="1730100" y="2292275"/>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298" name="Shape 298"/>
          <p:cNvSpPr/>
          <p:nvPr/>
        </p:nvSpPr>
        <p:spPr>
          <a:xfrm>
            <a:off x="2388775" y="1673250"/>
            <a:ext cx="1555475" cy="622200"/>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299" name="Shape 299"/>
          <p:cNvSpPr txBox="1"/>
          <p:nvPr/>
        </p:nvSpPr>
        <p:spPr>
          <a:xfrm>
            <a:off x="2834850" y="3222400"/>
            <a:ext cx="1344300" cy="457200"/>
          </a:xfrm>
          <a:prstGeom prst="rect">
            <a:avLst/>
          </a:prstGeom>
          <a:solidFill>
            <a:srgbClr val="D9D9D9"/>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H(  )   H(  )</a:t>
            </a:r>
          </a:p>
        </p:txBody>
      </p:sp>
      <p:sp>
        <p:nvSpPr>
          <p:cNvPr id="300" name="Shape 300"/>
          <p:cNvSpPr/>
          <p:nvPr/>
        </p:nvSpPr>
        <p:spPr>
          <a:xfrm flipH="1">
            <a:off x="2785153" y="2535175"/>
            <a:ext cx="748027" cy="688775"/>
          </a:xfrm>
          <a:custGeom>
            <a:pathLst>
              <a:path extrusionOk="0" h="24888" w="62219">
                <a:moveTo>
                  <a:pt x="62219" y="0"/>
                </a:moveTo>
                <a:lnTo>
                  <a:pt x="62219" y="17333"/>
                </a:lnTo>
                <a:lnTo>
                  <a:pt x="0" y="17333"/>
                </a:lnTo>
                <a:lnTo>
                  <a:pt x="0" y="24888"/>
                </a:lnTo>
              </a:path>
            </a:pathLst>
          </a:custGeom>
          <a:noFill/>
          <a:ln cap="flat" cmpd="sng" w="19050">
            <a:solidFill>
              <a:srgbClr val="990000"/>
            </a:solidFill>
            <a:prstDash val="solid"/>
            <a:round/>
            <a:headEnd len="lg" w="lg" type="none"/>
            <a:tailEnd len="lg" w="lg" type="stealth"/>
          </a:ln>
        </p:spPr>
      </p:sp>
      <p:sp>
        <p:nvSpPr>
          <p:cNvPr id="301" name="Shape 301"/>
          <p:cNvSpPr/>
          <p:nvPr/>
        </p:nvSpPr>
        <p:spPr>
          <a:xfrm>
            <a:off x="3702400" y="4152525"/>
            <a:ext cx="604800" cy="8109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Trebuchet MS"/>
                <a:ea typeface="Trebuchet MS"/>
                <a:cs typeface="Trebuchet MS"/>
                <a:sym typeface="Trebuchet MS"/>
              </a:rPr>
              <a:t>(data)</a:t>
            </a:r>
          </a:p>
        </p:txBody>
      </p:sp>
      <p:cxnSp>
        <p:nvCxnSpPr>
          <p:cNvPr id="302" name="Shape 302"/>
          <p:cNvCxnSpPr/>
          <p:nvPr/>
        </p:nvCxnSpPr>
        <p:spPr>
          <a:xfrm>
            <a:off x="3849550" y="3517650"/>
            <a:ext cx="177900" cy="622199"/>
          </a:xfrm>
          <a:prstGeom prst="straightConnector1">
            <a:avLst/>
          </a:prstGeom>
          <a:noFill/>
          <a:ln cap="flat" cmpd="sng" w="19050">
            <a:solidFill>
              <a:srgbClr val="990000"/>
            </a:solidFill>
            <a:prstDash val="solid"/>
            <a:round/>
            <a:headEnd len="lg" w="lg" type="none"/>
            <a:tailEnd len="lg" w="lg" type="triangle"/>
          </a:ln>
        </p:spPr>
      </p:cxnSp>
      <p:cxnSp>
        <p:nvCxnSpPr>
          <p:cNvPr id="303" name="Shape 303"/>
          <p:cNvCxnSpPr>
            <a:endCxn id="296" idx="0"/>
          </p:cNvCxnSpPr>
          <p:nvPr/>
        </p:nvCxnSpPr>
        <p:spPr>
          <a:xfrm flipH="1">
            <a:off x="4205325" y="973375"/>
            <a:ext cx="5700" cy="433200"/>
          </a:xfrm>
          <a:prstGeom prst="straightConnector1">
            <a:avLst/>
          </a:prstGeom>
          <a:noFill/>
          <a:ln cap="flat" cmpd="sng" w="28575">
            <a:solidFill>
              <a:srgbClr val="990000"/>
            </a:solidFill>
            <a:prstDash val="solid"/>
            <a:round/>
            <a:headEnd len="lg" w="lg" type="none"/>
            <a:tailEnd len="lg" w="lg" type="triangle"/>
          </a:ln>
        </p:spPr>
      </p:cxnSp>
      <p:sp>
        <p:nvSpPr>
          <p:cNvPr id="304" name="Shape 304"/>
          <p:cNvSpPr txBox="1"/>
          <p:nvPr/>
        </p:nvSpPr>
        <p:spPr>
          <a:xfrm>
            <a:off x="5681450" y="1016875"/>
            <a:ext cx="2929200" cy="457200"/>
          </a:xfrm>
          <a:prstGeom prst="rect">
            <a:avLst/>
          </a:prstGeom>
          <a:solidFill>
            <a:srgbClr val="FFE599"/>
          </a:solidFill>
          <a:ln cap="flat" cmpd="sng" w="9525">
            <a:solidFill>
              <a:srgbClr val="434343"/>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2400"/>
              <a:t>show O(log n) items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Advantages of Merkle trees</a:t>
            </a:r>
          </a:p>
        </p:txBody>
      </p:sp>
      <p:sp>
        <p:nvSpPr>
          <p:cNvPr id="310" name="Shape 31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Tree holds many items</a:t>
            </a:r>
          </a:p>
          <a:p>
            <a:pPr lvl="0" rtl="0">
              <a:spcBef>
                <a:spcPts val="0"/>
              </a:spcBef>
              <a:buNone/>
            </a:pPr>
            <a:r>
              <a:rPr lang="en"/>
              <a:t>	but just need to remember the root hash</a:t>
            </a:r>
          </a:p>
          <a:p>
            <a:pPr lvl="0" rtl="0">
              <a:spcBef>
                <a:spcPts val="0"/>
              </a:spcBef>
              <a:buNone/>
            </a:pPr>
            <a:r>
              <a:rPr lang="en"/>
              <a:t>Can verify membership in O(log n) time/space</a:t>
            </a:r>
          </a:p>
          <a:p>
            <a:pPr lvl="0" rtl="0">
              <a:spcBef>
                <a:spcPts val="0"/>
              </a:spcBef>
              <a:buNone/>
            </a:pPr>
            <a:r>
              <a:t/>
            </a:r>
            <a:endParaRPr/>
          </a:p>
          <a:p>
            <a:pPr lvl="0" rtl="0">
              <a:spcBef>
                <a:spcPts val="0"/>
              </a:spcBef>
              <a:buNone/>
            </a:pPr>
            <a:r>
              <a:rPr lang="en"/>
              <a:t>Variant: sorted Merkle tree</a:t>
            </a:r>
          </a:p>
          <a:p>
            <a:pPr lvl="0" rtl="0">
              <a:spcBef>
                <a:spcPts val="0"/>
              </a:spcBef>
              <a:buNone/>
            </a:pPr>
            <a:r>
              <a:rPr lang="en"/>
              <a:t>	can verify non-membership in O(log n)</a:t>
            </a:r>
          </a:p>
          <a:p>
            <a:pPr lvl="0" rtl="0">
              <a:spcBef>
                <a:spcPts val="0"/>
              </a:spcBef>
              <a:buNone/>
            </a:pPr>
            <a:r>
              <a:rPr lang="en"/>
              <a:t>		</a:t>
            </a:r>
            <a:r>
              <a:rPr lang="en" sz="2400"/>
              <a:t>(show items before, after the missing 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More generally ...</a:t>
            </a:r>
          </a:p>
        </p:txBody>
      </p:sp>
      <p:sp>
        <p:nvSpPr>
          <p:cNvPr id="316" name="Shape 31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rPr lang="en"/>
              <a:t>can use hash pointers in any pointer-based</a:t>
            </a:r>
          </a:p>
          <a:p>
            <a:pPr indent="457200" lvl="0" rtl="0">
              <a:spcBef>
                <a:spcPts val="0"/>
              </a:spcBef>
              <a:buNone/>
            </a:pPr>
            <a:r>
              <a:rPr lang="en"/>
              <a:t>data structure that has no cycles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This lecture</a:t>
            </a:r>
          </a:p>
        </p:txBody>
      </p:sp>
      <p:sp>
        <p:nvSpPr>
          <p:cNvPr id="49" name="Shape 4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Crypto background</a:t>
            </a:r>
          </a:p>
          <a:p>
            <a:pPr lvl="0" rtl="0">
              <a:spcBef>
                <a:spcPts val="0"/>
              </a:spcBef>
              <a:buNone/>
            </a:pPr>
            <a:r>
              <a:rPr lang="en"/>
              <a:t>	hash functions</a:t>
            </a:r>
          </a:p>
          <a:p>
            <a:pPr lvl="0" rtl="0">
              <a:spcBef>
                <a:spcPts val="0"/>
              </a:spcBef>
              <a:buNone/>
            </a:pPr>
            <a:r>
              <a:rPr lang="en"/>
              <a:t>	digital signatures</a:t>
            </a:r>
          </a:p>
          <a:p>
            <a:pPr lvl="0" rtl="0">
              <a:spcBef>
                <a:spcPts val="0"/>
              </a:spcBef>
              <a:buNone/>
            </a:pPr>
            <a:r>
              <a:rPr lang="en"/>
              <a:t>	… and applications</a:t>
            </a:r>
          </a:p>
          <a:p>
            <a:pPr lvl="0" rtl="0">
              <a:spcBef>
                <a:spcPts val="0"/>
              </a:spcBef>
              <a:buNone/>
            </a:pPr>
            <a:r>
              <a:rPr lang="en"/>
              <a:t>Intro to cryptocurrencies</a:t>
            </a:r>
          </a:p>
          <a:p>
            <a:pPr lvl="0" rtl="0">
              <a:spcBef>
                <a:spcPts val="0"/>
              </a:spcBef>
              <a:buNone/>
            </a:pPr>
            <a:r>
              <a:rPr lang="en"/>
              <a:t>	basic digital cash</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idx="1" type="subTitle"/>
          </p:nvPr>
        </p:nvSpPr>
        <p:spPr>
          <a:xfrm>
            <a:off x="685800" y="1834928"/>
            <a:ext cx="7772400" cy="784799"/>
          </a:xfrm>
          <a:prstGeom prst="rect">
            <a:avLst/>
          </a:prstGeom>
        </p:spPr>
        <p:txBody>
          <a:bodyPr anchorCtr="0" anchor="t" bIns="91425" lIns="91425" rIns="91425" tIns="91425">
            <a:noAutofit/>
          </a:bodyPr>
          <a:lstStyle/>
          <a:p>
            <a:pPr lvl="0" rtl="0">
              <a:spcBef>
                <a:spcPts val="0"/>
              </a:spcBef>
              <a:buNone/>
            </a:pPr>
            <a:r>
              <a:rPr lang="en"/>
              <a:t>Lecture 1.3:</a:t>
            </a:r>
          </a:p>
          <a:p>
            <a:pPr lvl="0" rtl="0">
              <a:spcBef>
                <a:spcPts val="0"/>
              </a:spcBef>
              <a:buNone/>
            </a:pPr>
            <a:r>
              <a:t/>
            </a:r>
            <a:endParaRPr/>
          </a:p>
          <a:p>
            <a:pPr lvl="0" rtl="0">
              <a:spcBef>
                <a:spcPts val="0"/>
              </a:spcBef>
              <a:buNone/>
            </a:pPr>
            <a:r>
              <a:rPr lang="en"/>
              <a:t>Digital Signatures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What we want from signatures</a:t>
            </a:r>
          </a:p>
        </p:txBody>
      </p:sp>
      <p:sp>
        <p:nvSpPr>
          <p:cNvPr id="327" name="Shape 32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Only you can sign, but anyone can verify</a:t>
            </a:r>
          </a:p>
          <a:p>
            <a:pPr lvl="0" rtl="0">
              <a:spcBef>
                <a:spcPts val="0"/>
              </a:spcBef>
              <a:buNone/>
            </a:pPr>
            <a:r>
              <a:t/>
            </a:r>
            <a:endParaRPr/>
          </a:p>
          <a:p>
            <a:pPr lvl="0" rtl="0">
              <a:spcBef>
                <a:spcPts val="0"/>
              </a:spcBef>
              <a:buNone/>
            </a:pPr>
            <a:r>
              <a:rPr lang="en"/>
              <a:t>Signature is tied to a particular document</a:t>
            </a:r>
          </a:p>
          <a:p>
            <a:pPr lvl="0" rtl="0">
              <a:spcBef>
                <a:spcPts val="0"/>
              </a:spcBef>
              <a:buNone/>
            </a:pPr>
            <a:r>
              <a:rPr lang="en"/>
              <a:t>	</a:t>
            </a:r>
            <a:r>
              <a:rPr lang="en" sz="2400"/>
              <a:t>can’t be cut-and-pasted to another doc</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API for digital signatures</a:t>
            </a:r>
          </a:p>
        </p:txBody>
      </p:sp>
      <p:sp>
        <p:nvSpPr>
          <p:cNvPr id="333" name="Shape 333"/>
          <p:cNvSpPr txBox="1"/>
          <p:nvPr>
            <p:ph idx="1" type="body"/>
          </p:nvPr>
        </p:nvSpPr>
        <p:spPr>
          <a:xfrm>
            <a:off x="457200" y="1406600"/>
            <a:ext cx="8229600" cy="3519299"/>
          </a:xfrm>
          <a:prstGeom prst="rect">
            <a:avLst/>
          </a:prstGeom>
        </p:spPr>
        <p:txBody>
          <a:bodyPr anchorCtr="0" anchor="t" bIns="91425" lIns="91425" rIns="91425" tIns="91425">
            <a:noAutofit/>
          </a:bodyPr>
          <a:lstStyle/>
          <a:p>
            <a:pPr lvl="0" rtl="0">
              <a:spcBef>
                <a:spcPts val="0"/>
              </a:spcBef>
              <a:buNone/>
            </a:pPr>
            <a:r>
              <a:rPr lang="en"/>
              <a:t>(sk, pk) := generateKeys(keysize)</a:t>
            </a:r>
          </a:p>
          <a:p>
            <a:pPr indent="457200" lvl="0" marL="457200" rtl="0">
              <a:spcBef>
                <a:spcPts val="0"/>
              </a:spcBef>
              <a:buNone/>
            </a:pPr>
            <a:r>
              <a:rPr lang="en" sz="1800"/>
              <a:t>sk: secret signing key</a:t>
            </a:r>
          </a:p>
          <a:p>
            <a:pPr lvl="0" rtl="0">
              <a:spcBef>
                <a:spcPts val="0"/>
              </a:spcBef>
              <a:buNone/>
            </a:pPr>
            <a:r>
              <a:rPr lang="en" sz="1800"/>
              <a:t>		pk: public verification key</a:t>
            </a:r>
          </a:p>
          <a:p>
            <a:pPr lvl="0" rtl="0">
              <a:spcBef>
                <a:spcPts val="0"/>
              </a:spcBef>
              <a:buNone/>
            </a:pPr>
            <a:r>
              <a:t/>
            </a:r>
            <a:endParaRPr sz="1800"/>
          </a:p>
          <a:p>
            <a:pPr lvl="0" rtl="0">
              <a:spcBef>
                <a:spcPts val="0"/>
              </a:spcBef>
              <a:buNone/>
            </a:pPr>
            <a:r>
              <a:rPr lang="en"/>
              <a:t>sig := sign(sk, message)</a:t>
            </a:r>
          </a:p>
          <a:p>
            <a:pPr lvl="0" rtl="0">
              <a:spcBef>
                <a:spcPts val="0"/>
              </a:spcBef>
              <a:buNone/>
            </a:pPr>
            <a:r>
              <a:t/>
            </a:r>
            <a:endParaRPr/>
          </a:p>
          <a:p>
            <a:pPr lvl="0" rtl="0">
              <a:spcBef>
                <a:spcPts val="0"/>
              </a:spcBef>
              <a:buNone/>
            </a:pPr>
            <a:r>
              <a:rPr lang="en"/>
              <a:t>isValid := verify(pk, message, sig)</a:t>
            </a:r>
          </a:p>
        </p:txBody>
      </p:sp>
      <p:sp>
        <p:nvSpPr>
          <p:cNvPr id="334" name="Shape 334"/>
          <p:cNvSpPr/>
          <p:nvPr/>
        </p:nvSpPr>
        <p:spPr>
          <a:xfrm>
            <a:off x="6466350" y="1528825"/>
            <a:ext cx="544500" cy="2333100"/>
          </a:xfrm>
          <a:prstGeom prst="rightBrace">
            <a:avLst>
              <a:gd fmla="val 8333" name="adj1"/>
              <a:gd fmla="val 50000" name="adj2"/>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5" name="Shape 335"/>
          <p:cNvSpPr txBox="1"/>
          <p:nvPr/>
        </p:nvSpPr>
        <p:spPr>
          <a:xfrm>
            <a:off x="6944250" y="2051025"/>
            <a:ext cx="2022000" cy="4572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Trebuchet MS"/>
                <a:ea typeface="Trebuchet MS"/>
                <a:cs typeface="Trebuchet MS"/>
                <a:sym typeface="Trebuchet MS"/>
              </a:rPr>
              <a:t>can be</a:t>
            </a:r>
          </a:p>
          <a:p>
            <a:pPr lvl="0" rtl="0" algn="ctr">
              <a:spcBef>
                <a:spcPts val="0"/>
              </a:spcBef>
              <a:buNone/>
            </a:pPr>
            <a:r>
              <a:rPr lang="en" sz="2400">
                <a:latin typeface="Trebuchet MS"/>
                <a:ea typeface="Trebuchet MS"/>
                <a:cs typeface="Trebuchet MS"/>
                <a:sym typeface="Trebuchet MS"/>
              </a:rPr>
              <a:t>randomized</a:t>
            </a:r>
          </a:p>
          <a:p>
            <a:pPr lvl="0" algn="ctr">
              <a:spcBef>
                <a:spcPts val="0"/>
              </a:spcBef>
              <a:buNone/>
            </a:pPr>
            <a:r>
              <a:rPr lang="en" sz="2400">
                <a:latin typeface="Trebuchet MS"/>
                <a:ea typeface="Trebuchet MS"/>
                <a:cs typeface="Trebuchet MS"/>
                <a:sym typeface="Trebuchet MS"/>
              </a:rPr>
              <a:t>algorithms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Requirements for signatures</a:t>
            </a:r>
          </a:p>
        </p:txBody>
      </p:sp>
      <p:sp>
        <p:nvSpPr>
          <p:cNvPr id="341" name="Shape 341"/>
          <p:cNvSpPr txBox="1"/>
          <p:nvPr>
            <p:ph idx="1" type="body"/>
          </p:nvPr>
        </p:nvSpPr>
        <p:spPr>
          <a:xfrm>
            <a:off x="457200" y="1284375"/>
            <a:ext cx="8229600" cy="3519299"/>
          </a:xfrm>
          <a:prstGeom prst="rect">
            <a:avLst/>
          </a:prstGeom>
        </p:spPr>
        <p:txBody>
          <a:bodyPr anchorCtr="0" anchor="t" bIns="91425" lIns="91425" rIns="91425" tIns="91425">
            <a:noAutofit/>
          </a:bodyPr>
          <a:lstStyle/>
          <a:p>
            <a:pPr lvl="0" rtl="0">
              <a:spcBef>
                <a:spcPts val="0"/>
              </a:spcBef>
              <a:buNone/>
            </a:pPr>
            <a:r>
              <a:rPr lang="en"/>
              <a:t>“valid signatures verify”</a:t>
            </a:r>
          </a:p>
          <a:p>
            <a:pPr indent="457200" lvl="0" rtl="0">
              <a:spcBef>
                <a:spcPts val="0"/>
              </a:spcBef>
              <a:buNone/>
            </a:pPr>
            <a:r>
              <a:rPr lang="en" sz="1800"/>
              <a:t>verify(pk, message, sign(sk, message)) == true</a:t>
            </a:r>
          </a:p>
          <a:p>
            <a:pPr lvl="0" rtl="0">
              <a:spcBef>
                <a:spcPts val="0"/>
              </a:spcBef>
              <a:buNone/>
            </a:pPr>
            <a:r>
              <a:rPr lang="en"/>
              <a:t>“can’t forge signatures”</a:t>
            </a:r>
          </a:p>
          <a:p>
            <a:pPr indent="457200" lvl="0" rtl="0">
              <a:spcBef>
                <a:spcPts val="0"/>
              </a:spcBef>
              <a:buNone/>
            </a:pPr>
            <a:r>
              <a:rPr lang="en" sz="1800"/>
              <a:t>adversary who:</a:t>
            </a:r>
          </a:p>
          <a:p>
            <a:pPr lvl="0" rtl="0">
              <a:spcBef>
                <a:spcPts val="0"/>
              </a:spcBef>
              <a:buNone/>
            </a:pPr>
            <a:r>
              <a:rPr lang="en" sz="1800"/>
              <a:t>		knows pk</a:t>
            </a:r>
          </a:p>
          <a:p>
            <a:pPr lvl="0" rtl="0">
              <a:spcBef>
                <a:spcPts val="0"/>
              </a:spcBef>
              <a:buNone/>
            </a:pPr>
            <a:r>
              <a:rPr lang="en" sz="1800"/>
              <a:t>		gets to see signatures on messages of his choice</a:t>
            </a:r>
          </a:p>
          <a:p>
            <a:pPr lvl="0" rtl="0">
              <a:spcBef>
                <a:spcPts val="0"/>
              </a:spcBef>
              <a:buNone/>
            </a:pPr>
            <a:r>
              <a:rPr lang="en" sz="1800"/>
              <a:t>	can’t produce a verifiable signature on another message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Shape 346"/>
          <p:cNvPicPr preferRelativeResize="0"/>
          <p:nvPr/>
        </p:nvPicPr>
        <p:blipFill>
          <a:blip r:embed="rId3">
            <a:alphaModFix/>
          </a:blip>
          <a:stretch>
            <a:fillRect/>
          </a:stretch>
        </p:blipFill>
        <p:spPr>
          <a:xfrm>
            <a:off x="887524" y="1078543"/>
            <a:ext cx="1982601" cy="2643447"/>
          </a:xfrm>
          <a:prstGeom prst="rect">
            <a:avLst/>
          </a:prstGeom>
          <a:noFill/>
          <a:ln>
            <a:noFill/>
          </a:ln>
        </p:spPr>
      </p:pic>
      <p:pic>
        <p:nvPicPr>
          <p:cNvPr id="347" name="Shape 347"/>
          <p:cNvPicPr preferRelativeResize="0"/>
          <p:nvPr/>
        </p:nvPicPr>
        <p:blipFill>
          <a:blip r:embed="rId4">
            <a:alphaModFix/>
          </a:blip>
          <a:stretch>
            <a:fillRect/>
          </a:stretch>
        </p:blipFill>
        <p:spPr>
          <a:xfrm flipH="1">
            <a:off x="6044124" y="1125675"/>
            <a:ext cx="2065625" cy="2578675"/>
          </a:xfrm>
          <a:prstGeom prst="rect">
            <a:avLst/>
          </a:prstGeom>
          <a:noFill/>
          <a:ln>
            <a:noFill/>
          </a:ln>
        </p:spPr>
      </p:pic>
      <p:sp>
        <p:nvSpPr>
          <p:cNvPr id="348" name="Shape 348"/>
          <p:cNvSpPr txBox="1"/>
          <p:nvPr/>
        </p:nvSpPr>
        <p:spPr>
          <a:xfrm>
            <a:off x="831975" y="668475"/>
            <a:ext cx="1301099" cy="4572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challenger</a:t>
            </a:r>
          </a:p>
        </p:txBody>
      </p:sp>
      <p:sp>
        <p:nvSpPr>
          <p:cNvPr id="349" name="Shape 349"/>
          <p:cNvSpPr txBox="1"/>
          <p:nvPr/>
        </p:nvSpPr>
        <p:spPr>
          <a:xfrm>
            <a:off x="6955225" y="668475"/>
            <a:ext cx="1154399" cy="4572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attacker</a:t>
            </a:r>
          </a:p>
        </p:txBody>
      </p:sp>
      <p:sp>
        <p:nvSpPr>
          <p:cNvPr id="350" name="Shape 350"/>
          <p:cNvSpPr txBox="1"/>
          <p:nvPr/>
        </p:nvSpPr>
        <p:spPr>
          <a:xfrm>
            <a:off x="3855400" y="135175"/>
            <a:ext cx="922199" cy="457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a:t>
            </a:r>
            <a:r>
              <a:rPr lang="en" u="sng">
                <a:latin typeface="Trebuchet MS"/>
                <a:ea typeface="Trebuchet MS"/>
                <a:cs typeface="Trebuchet MS"/>
                <a:sym typeface="Trebuchet MS"/>
              </a:rPr>
              <a:t>sk</a:t>
            </a:r>
            <a:r>
              <a:rPr lang="en">
                <a:latin typeface="Trebuchet MS"/>
                <a:ea typeface="Trebuchet MS"/>
                <a:cs typeface="Trebuchet MS"/>
                <a:sym typeface="Trebuchet MS"/>
              </a:rPr>
              <a:t>, </a:t>
            </a:r>
            <a:r>
              <a:rPr lang="en" u="sng">
                <a:latin typeface="Trebuchet MS"/>
                <a:ea typeface="Trebuchet MS"/>
                <a:cs typeface="Trebuchet MS"/>
                <a:sym typeface="Trebuchet MS"/>
              </a:rPr>
              <a:t>pk</a:t>
            </a:r>
            <a:r>
              <a:rPr lang="en">
                <a:latin typeface="Trebuchet MS"/>
                <a:ea typeface="Trebuchet MS"/>
                <a:cs typeface="Trebuchet MS"/>
                <a:sym typeface="Trebuchet MS"/>
              </a:rPr>
              <a:t>)</a:t>
            </a:r>
          </a:p>
        </p:txBody>
      </p:sp>
      <p:cxnSp>
        <p:nvCxnSpPr>
          <p:cNvPr id="351" name="Shape 351"/>
          <p:cNvCxnSpPr/>
          <p:nvPr/>
        </p:nvCxnSpPr>
        <p:spPr>
          <a:xfrm flipH="1">
            <a:off x="2855400" y="424050"/>
            <a:ext cx="1244399" cy="666600"/>
          </a:xfrm>
          <a:prstGeom prst="straightConnector1">
            <a:avLst/>
          </a:prstGeom>
          <a:noFill/>
          <a:ln cap="flat" cmpd="sng" w="19050">
            <a:solidFill>
              <a:schemeClr val="dk2"/>
            </a:solidFill>
            <a:prstDash val="solid"/>
            <a:round/>
            <a:headEnd len="lg" w="lg" type="none"/>
            <a:tailEnd len="lg" w="lg" type="triangle"/>
          </a:ln>
        </p:spPr>
      </p:cxnSp>
      <p:cxnSp>
        <p:nvCxnSpPr>
          <p:cNvPr id="352" name="Shape 352"/>
          <p:cNvCxnSpPr/>
          <p:nvPr/>
        </p:nvCxnSpPr>
        <p:spPr>
          <a:xfrm>
            <a:off x="4383175" y="424050"/>
            <a:ext cx="1650000" cy="711000"/>
          </a:xfrm>
          <a:prstGeom prst="straightConnector1">
            <a:avLst/>
          </a:prstGeom>
          <a:noFill/>
          <a:ln cap="flat" cmpd="sng" w="19050">
            <a:solidFill>
              <a:schemeClr val="dk2"/>
            </a:solidFill>
            <a:prstDash val="solid"/>
            <a:round/>
            <a:headEnd len="lg" w="lg" type="none"/>
            <a:tailEnd len="lg" w="lg" type="triangle"/>
          </a:ln>
        </p:spPr>
      </p:cxnSp>
      <p:cxnSp>
        <p:nvCxnSpPr>
          <p:cNvPr id="353" name="Shape 353"/>
          <p:cNvCxnSpPr/>
          <p:nvPr/>
        </p:nvCxnSpPr>
        <p:spPr>
          <a:xfrm flipH="1">
            <a:off x="2877649" y="1347800"/>
            <a:ext cx="3155400" cy="22200"/>
          </a:xfrm>
          <a:prstGeom prst="straightConnector1">
            <a:avLst/>
          </a:prstGeom>
          <a:noFill/>
          <a:ln cap="flat" cmpd="sng" w="19050">
            <a:solidFill>
              <a:schemeClr val="dk2"/>
            </a:solidFill>
            <a:prstDash val="solid"/>
            <a:round/>
            <a:headEnd len="lg" w="lg" type="none"/>
            <a:tailEnd len="lg" w="lg" type="triangle"/>
          </a:ln>
        </p:spPr>
      </p:cxnSp>
      <p:sp>
        <p:nvSpPr>
          <p:cNvPr id="354" name="Shape 354"/>
          <p:cNvSpPr txBox="1"/>
          <p:nvPr/>
        </p:nvSpPr>
        <p:spPr>
          <a:xfrm>
            <a:off x="4108150" y="1002350"/>
            <a:ext cx="416699" cy="457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m</a:t>
            </a:r>
            <a:r>
              <a:rPr baseline="-25000" lang="en">
                <a:latin typeface="Trebuchet MS"/>
                <a:ea typeface="Trebuchet MS"/>
                <a:cs typeface="Trebuchet MS"/>
                <a:sym typeface="Trebuchet MS"/>
              </a:rPr>
              <a:t>0</a:t>
            </a:r>
          </a:p>
        </p:txBody>
      </p:sp>
      <p:cxnSp>
        <p:nvCxnSpPr>
          <p:cNvPr id="355" name="Shape 355"/>
          <p:cNvCxnSpPr/>
          <p:nvPr/>
        </p:nvCxnSpPr>
        <p:spPr>
          <a:xfrm flipH="1" rot="10800000">
            <a:off x="2877650" y="1782699"/>
            <a:ext cx="3166500" cy="11100"/>
          </a:xfrm>
          <a:prstGeom prst="straightConnector1">
            <a:avLst/>
          </a:prstGeom>
          <a:noFill/>
          <a:ln cap="flat" cmpd="sng" w="19050">
            <a:solidFill>
              <a:schemeClr val="dk2"/>
            </a:solidFill>
            <a:prstDash val="solid"/>
            <a:round/>
            <a:headEnd len="lg" w="lg" type="none"/>
            <a:tailEnd len="lg" w="lg" type="triangle"/>
          </a:ln>
        </p:spPr>
      </p:cxnSp>
      <p:sp>
        <p:nvSpPr>
          <p:cNvPr id="356" name="Shape 356"/>
          <p:cNvSpPr txBox="1"/>
          <p:nvPr/>
        </p:nvSpPr>
        <p:spPr>
          <a:xfrm>
            <a:off x="3716500" y="1427800"/>
            <a:ext cx="12000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sign(sk, m</a:t>
            </a:r>
            <a:r>
              <a:rPr baseline="-25000" lang="en">
                <a:latin typeface="Trebuchet MS"/>
                <a:ea typeface="Trebuchet MS"/>
                <a:cs typeface="Trebuchet MS"/>
                <a:sym typeface="Trebuchet MS"/>
              </a:rPr>
              <a:t>0</a:t>
            </a:r>
            <a:r>
              <a:rPr lang="en">
                <a:latin typeface="Trebuchet MS"/>
                <a:ea typeface="Trebuchet MS"/>
                <a:cs typeface="Trebuchet MS"/>
                <a:sym typeface="Trebuchet MS"/>
              </a:rPr>
              <a:t>)</a:t>
            </a:r>
          </a:p>
        </p:txBody>
      </p:sp>
      <p:cxnSp>
        <p:nvCxnSpPr>
          <p:cNvPr id="357" name="Shape 357"/>
          <p:cNvCxnSpPr/>
          <p:nvPr/>
        </p:nvCxnSpPr>
        <p:spPr>
          <a:xfrm flipH="1">
            <a:off x="2879424" y="2351100"/>
            <a:ext cx="3155400" cy="22200"/>
          </a:xfrm>
          <a:prstGeom prst="straightConnector1">
            <a:avLst/>
          </a:prstGeom>
          <a:noFill/>
          <a:ln cap="flat" cmpd="sng" w="19050">
            <a:solidFill>
              <a:schemeClr val="dk2"/>
            </a:solidFill>
            <a:prstDash val="solid"/>
            <a:round/>
            <a:headEnd len="lg" w="lg" type="none"/>
            <a:tailEnd len="lg" w="lg" type="triangle"/>
          </a:ln>
        </p:spPr>
      </p:cxnSp>
      <p:sp>
        <p:nvSpPr>
          <p:cNvPr id="358" name="Shape 358"/>
          <p:cNvSpPr txBox="1"/>
          <p:nvPr/>
        </p:nvSpPr>
        <p:spPr>
          <a:xfrm>
            <a:off x="4108150" y="1935600"/>
            <a:ext cx="416699"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m</a:t>
            </a:r>
            <a:r>
              <a:rPr baseline="-25000" lang="en">
                <a:latin typeface="Trebuchet MS"/>
                <a:ea typeface="Trebuchet MS"/>
                <a:cs typeface="Trebuchet MS"/>
                <a:sym typeface="Trebuchet MS"/>
              </a:rPr>
              <a:t>1</a:t>
            </a:r>
          </a:p>
        </p:txBody>
      </p:sp>
      <p:cxnSp>
        <p:nvCxnSpPr>
          <p:cNvPr id="359" name="Shape 359"/>
          <p:cNvCxnSpPr/>
          <p:nvPr/>
        </p:nvCxnSpPr>
        <p:spPr>
          <a:xfrm flipH="1" rot="10800000">
            <a:off x="2877650" y="2785999"/>
            <a:ext cx="3166500" cy="11100"/>
          </a:xfrm>
          <a:prstGeom prst="straightConnector1">
            <a:avLst/>
          </a:prstGeom>
          <a:noFill/>
          <a:ln cap="flat" cmpd="sng" w="19050">
            <a:solidFill>
              <a:schemeClr val="dk2"/>
            </a:solidFill>
            <a:prstDash val="solid"/>
            <a:round/>
            <a:headEnd len="lg" w="lg" type="none"/>
            <a:tailEnd len="lg" w="lg" type="triangle"/>
          </a:ln>
        </p:spPr>
      </p:cxnSp>
      <p:sp>
        <p:nvSpPr>
          <p:cNvPr id="360" name="Shape 360"/>
          <p:cNvSpPr txBox="1"/>
          <p:nvPr/>
        </p:nvSpPr>
        <p:spPr>
          <a:xfrm>
            <a:off x="3716500" y="2431100"/>
            <a:ext cx="12000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sign(sk, m</a:t>
            </a:r>
            <a:r>
              <a:rPr baseline="-25000" lang="en">
                <a:latin typeface="Trebuchet MS"/>
                <a:ea typeface="Trebuchet MS"/>
                <a:cs typeface="Trebuchet MS"/>
                <a:sym typeface="Trebuchet MS"/>
              </a:rPr>
              <a:t>1</a:t>
            </a:r>
            <a:r>
              <a:rPr lang="en">
                <a:latin typeface="Trebuchet MS"/>
                <a:ea typeface="Trebuchet MS"/>
                <a:cs typeface="Trebuchet MS"/>
                <a:sym typeface="Trebuchet MS"/>
              </a:rPr>
              <a:t>)</a:t>
            </a:r>
          </a:p>
        </p:txBody>
      </p:sp>
      <p:sp>
        <p:nvSpPr>
          <p:cNvPr id="361" name="Shape 361"/>
          <p:cNvSpPr txBox="1"/>
          <p:nvPr/>
        </p:nvSpPr>
        <p:spPr>
          <a:xfrm>
            <a:off x="3904375" y="2687000"/>
            <a:ext cx="1105499" cy="457200"/>
          </a:xfrm>
          <a:prstGeom prst="rect">
            <a:avLst/>
          </a:prstGeom>
          <a:noFill/>
          <a:ln>
            <a:noFill/>
          </a:ln>
        </p:spPr>
        <p:txBody>
          <a:bodyPr anchorCtr="0" anchor="t" bIns="91425" lIns="91425" rIns="91425" tIns="91425">
            <a:noAutofit/>
          </a:bodyPr>
          <a:lstStyle/>
          <a:p>
            <a:pPr lvl="0">
              <a:spcBef>
                <a:spcPts val="0"/>
              </a:spcBef>
              <a:buNone/>
            </a:pPr>
            <a:r>
              <a:rPr lang="en" sz="3000">
                <a:latin typeface="Trebuchet MS"/>
                <a:ea typeface="Trebuchet MS"/>
                <a:cs typeface="Trebuchet MS"/>
                <a:sym typeface="Trebuchet MS"/>
              </a:rPr>
              <a:t>. . .</a:t>
            </a:r>
          </a:p>
        </p:txBody>
      </p:sp>
      <p:cxnSp>
        <p:nvCxnSpPr>
          <p:cNvPr id="362" name="Shape 362"/>
          <p:cNvCxnSpPr/>
          <p:nvPr/>
        </p:nvCxnSpPr>
        <p:spPr>
          <a:xfrm rot="10800000">
            <a:off x="2877649" y="3590574"/>
            <a:ext cx="3166500" cy="11100"/>
          </a:xfrm>
          <a:prstGeom prst="straightConnector1">
            <a:avLst/>
          </a:prstGeom>
          <a:noFill/>
          <a:ln cap="flat" cmpd="sng" w="19050">
            <a:solidFill>
              <a:schemeClr val="dk2"/>
            </a:solidFill>
            <a:prstDash val="solid"/>
            <a:round/>
            <a:headEnd len="lg" w="lg" type="none"/>
            <a:tailEnd len="lg" w="lg" type="triangle"/>
          </a:ln>
        </p:spPr>
      </p:cxnSp>
      <p:sp>
        <p:nvSpPr>
          <p:cNvPr id="363" name="Shape 363"/>
          <p:cNvSpPr txBox="1"/>
          <p:nvPr/>
        </p:nvSpPr>
        <p:spPr>
          <a:xfrm>
            <a:off x="3949900" y="3264850"/>
            <a:ext cx="733199"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M, sig</a:t>
            </a:r>
          </a:p>
        </p:txBody>
      </p:sp>
      <p:sp>
        <p:nvSpPr>
          <p:cNvPr id="364" name="Shape 364"/>
          <p:cNvSpPr txBox="1"/>
          <p:nvPr/>
        </p:nvSpPr>
        <p:spPr>
          <a:xfrm>
            <a:off x="4524837" y="3842700"/>
            <a:ext cx="1933200" cy="457200"/>
          </a:xfrm>
          <a:prstGeom prst="rect">
            <a:avLst/>
          </a:prstGeom>
          <a:solidFill>
            <a:srgbClr val="FFF2CC"/>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M not in { m</a:t>
            </a:r>
            <a:r>
              <a:rPr baseline="-25000" lang="en">
                <a:latin typeface="Trebuchet MS"/>
                <a:ea typeface="Trebuchet MS"/>
                <a:cs typeface="Trebuchet MS"/>
                <a:sym typeface="Trebuchet MS"/>
              </a:rPr>
              <a:t>0</a:t>
            </a:r>
            <a:r>
              <a:rPr lang="en">
                <a:latin typeface="Trebuchet MS"/>
                <a:ea typeface="Trebuchet MS"/>
                <a:cs typeface="Trebuchet MS"/>
                <a:sym typeface="Trebuchet MS"/>
              </a:rPr>
              <a:t>, m</a:t>
            </a:r>
            <a:r>
              <a:rPr baseline="-25000" lang="en">
                <a:latin typeface="Trebuchet MS"/>
                <a:ea typeface="Trebuchet MS"/>
                <a:cs typeface="Trebuchet MS"/>
                <a:sym typeface="Trebuchet MS"/>
              </a:rPr>
              <a:t>1</a:t>
            </a:r>
            <a:r>
              <a:rPr lang="en">
                <a:latin typeface="Trebuchet MS"/>
                <a:ea typeface="Trebuchet MS"/>
                <a:cs typeface="Trebuchet MS"/>
                <a:sym typeface="Trebuchet MS"/>
              </a:rPr>
              <a:t>, … }</a:t>
            </a:r>
          </a:p>
        </p:txBody>
      </p:sp>
      <p:cxnSp>
        <p:nvCxnSpPr>
          <p:cNvPr id="365" name="Shape 365"/>
          <p:cNvCxnSpPr>
            <a:stCxn id="346" idx="2"/>
          </p:cNvCxnSpPr>
          <p:nvPr/>
        </p:nvCxnSpPr>
        <p:spPr>
          <a:xfrm>
            <a:off x="1878825" y="3721991"/>
            <a:ext cx="21000" cy="1013100"/>
          </a:xfrm>
          <a:prstGeom prst="straightConnector1">
            <a:avLst/>
          </a:prstGeom>
          <a:noFill/>
          <a:ln cap="flat" cmpd="sng" w="19050">
            <a:solidFill>
              <a:schemeClr val="dk2"/>
            </a:solidFill>
            <a:prstDash val="solid"/>
            <a:round/>
            <a:headEnd len="lg" w="lg" type="none"/>
            <a:tailEnd len="lg" w="lg" type="triangle"/>
          </a:ln>
        </p:spPr>
      </p:cxnSp>
      <p:sp>
        <p:nvSpPr>
          <p:cNvPr id="366" name="Shape 366"/>
          <p:cNvSpPr txBox="1"/>
          <p:nvPr/>
        </p:nvSpPr>
        <p:spPr>
          <a:xfrm>
            <a:off x="1878825" y="4061675"/>
            <a:ext cx="1650000" cy="457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verify(pk, M, sig)</a:t>
            </a:r>
          </a:p>
        </p:txBody>
      </p:sp>
      <p:cxnSp>
        <p:nvCxnSpPr>
          <p:cNvPr id="367" name="Shape 367"/>
          <p:cNvCxnSpPr/>
          <p:nvPr/>
        </p:nvCxnSpPr>
        <p:spPr>
          <a:xfrm flipH="1">
            <a:off x="2877574" y="428875"/>
            <a:ext cx="1511100" cy="766499"/>
          </a:xfrm>
          <a:prstGeom prst="straightConnector1">
            <a:avLst/>
          </a:prstGeom>
          <a:noFill/>
          <a:ln cap="flat" cmpd="sng" w="19050">
            <a:solidFill>
              <a:schemeClr val="dk2"/>
            </a:solidFill>
            <a:prstDash val="solid"/>
            <a:round/>
            <a:headEnd len="lg" w="lg" type="none"/>
            <a:tailEnd len="lg" w="lg" type="triangle"/>
          </a:ln>
        </p:spPr>
      </p:cxnSp>
      <p:sp>
        <p:nvSpPr>
          <p:cNvPr id="368" name="Shape 368"/>
          <p:cNvSpPr txBox="1"/>
          <p:nvPr/>
        </p:nvSpPr>
        <p:spPr>
          <a:xfrm>
            <a:off x="922725" y="4735100"/>
            <a:ext cx="1933200" cy="457200"/>
          </a:xfrm>
          <a:prstGeom prst="rect">
            <a:avLst/>
          </a:prstGeom>
          <a:solidFill>
            <a:srgbClr val="F4CCCC"/>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if true, attacker wins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Practical stuff...</a:t>
            </a:r>
          </a:p>
        </p:txBody>
      </p:sp>
      <p:sp>
        <p:nvSpPr>
          <p:cNvPr id="374" name="Shape 374"/>
          <p:cNvSpPr txBox="1"/>
          <p:nvPr>
            <p:ph idx="1" type="body"/>
          </p:nvPr>
        </p:nvSpPr>
        <p:spPr>
          <a:xfrm>
            <a:off x="457200" y="1284375"/>
            <a:ext cx="8229600" cy="3519299"/>
          </a:xfrm>
          <a:prstGeom prst="rect">
            <a:avLst/>
          </a:prstGeom>
        </p:spPr>
        <p:txBody>
          <a:bodyPr anchorCtr="0" anchor="t" bIns="91425" lIns="91425" rIns="91425" tIns="91425">
            <a:noAutofit/>
          </a:bodyPr>
          <a:lstStyle/>
          <a:p>
            <a:pPr lvl="0" rtl="0">
              <a:spcBef>
                <a:spcPts val="0"/>
              </a:spcBef>
              <a:buNone/>
            </a:pPr>
            <a:r>
              <a:rPr lang="en"/>
              <a:t>algorithms are randomized</a:t>
            </a:r>
          </a:p>
          <a:p>
            <a:pPr lvl="0" rtl="0">
              <a:spcBef>
                <a:spcPts val="0"/>
              </a:spcBef>
              <a:buNone/>
            </a:pPr>
            <a:r>
              <a:rPr lang="en"/>
              <a:t>	need good source of randomness</a:t>
            </a:r>
          </a:p>
          <a:p>
            <a:pPr lvl="0" rtl="0">
              <a:spcBef>
                <a:spcPts val="0"/>
              </a:spcBef>
              <a:buNone/>
            </a:pPr>
            <a:r>
              <a:rPr lang="en"/>
              <a:t>limit on message size</a:t>
            </a:r>
          </a:p>
          <a:p>
            <a:pPr lvl="0" rtl="0">
              <a:spcBef>
                <a:spcPts val="0"/>
              </a:spcBef>
              <a:buNone/>
            </a:pPr>
            <a:r>
              <a:rPr lang="en"/>
              <a:t>	fix: use Hash(message) rather than message</a:t>
            </a:r>
          </a:p>
          <a:p>
            <a:pPr lvl="0" rtl="0">
              <a:spcBef>
                <a:spcPts val="0"/>
              </a:spcBef>
              <a:buNone/>
            </a:pPr>
            <a:r>
              <a:rPr lang="en"/>
              <a:t>fun trick: sign a hash pointer</a:t>
            </a:r>
          </a:p>
          <a:p>
            <a:pPr lvl="0" rtl="0">
              <a:spcBef>
                <a:spcPts val="0"/>
              </a:spcBef>
              <a:buNone/>
            </a:pPr>
            <a:r>
              <a:rPr lang="en"/>
              <a:t>	signature “covers” the whole structure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idx="1" type="body"/>
          </p:nvPr>
        </p:nvSpPr>
        <p:spPr>
          <a:xfrm>
            <a:off x="457200" y="173875"/>
            <a:ext cx="8229600" cy="4751999"/>
          </a:xfrm>
          <a:prstGeom prst="rect">
            <a:avLst/>
          </a:prstGeom>
        </p:spPr>
        <p:txBody>
          <a:bodyPr anchorCtr="0" anchor="t" bIns="91425" lIns="91425" rIns="91425" tIns="91425">
            <a:noAutofit/>
          </a:bodyPr>
          <a:lstStyle/>
          <a:p>
            <a:pPr lvl="0" rtl="0">
              <a:spcBef>
                <a:spcPts val="0"/>
              </a:spcBef>
              <a:buNone/>
            </a:pPr>
            <a:r>
              <a:rPr lang="en"/>
              <a:t>Bitcoin uses </a:t>
            </a:r>
            <a:r>
              <a:rPr lang="en" u="sng"/>
              <a:t>ECDSA</a:t>
            </a:r>
            <a:r>
              <a:rPr lang="en"/>
              <a:t> standard</a:t>
            </a:r>
          </a:p>
          <a:p>
            <a:pPr lvl="0" rtl="0">
              <a:spcBef>
                <a:spcPts val="0"/>
              </a:spcBef>
              <a:buNone/>
            </a:pPr>
            <a:r>
              <a:rPr lang="en"/>
              <a:t>	Elliptic Curve Digital Signature Algorithm</a:t>
            </a:r>
          </a:p>
          <a:p>
            <a:pPr lvl="0" rtl="0">
              <a:spcBef>
                <a:spcPts val="0"/>
              </a:spcBef>
              <a:buNone/>
            </a:pPr>
            <a:r>
              <a:t/>
            </a:r>
            <a:endParaRPr/>
          </a:p>
          <a:p>
            <a:pPr lvl="0" rtl="0">
              <a:spcBef>
                <a:spcPts val="0"/>
              </a:spcBef>
              <a:buNone/>
            </a:pPr>
            <a:r>
              <a:rPr lang="en"/>
              <a:t>relies on hairy math</a:t>
            </a:r>
          </a:p>
          <a:p>
            <a:pPr lvl="0" rtl="0">
              <a:spcBef>
                <a:spcPts val="0"/>
              </a:spcBef>
              <a:buNone/>
            </a:pPr>
            <a:r>
              <a:rPr lang="en"/>
              <a:t>	</a:t>
            </a:r>
            <a:r>
              <a:rPr lang="en" sz="2400"/>
              <a:t>will skip the details here --- look it up if you care</a:t>
            </a:r>
          </a:p>
          <a:p>
            <a:pPr lvl="0" rtl="0">
              <a:spcBef>
                <a:spcPts val="0"/>
              </a:spcBef>
              <a:buNone/>
            </a:pPr>
            <a:r>
              <a:t/>
            </a:r>
            <a:endParaRPr sz="2400"/>
          </a:p>
          <a:p>
            <a:pPr lvl="0" rtl="0">
              <a:spcBef>
                <a:spcPts val="0"/>
              </a:spcBef>
              <a:buNone/>
            </a:pPr>
            <a:r>
              <a:rPr lang="en"/>
              <a:t>good randomness is essential</a:t>
            </a:r>
          </a:p>
          <a:p>
            <a:pPr lvl="0" rtl="0">
              <a:spcBef>
                <a:spcPts val="0"/>
              </a:spcBef>
              <a:buNone/>
            </a:pPr>
            <a:r>
              <a:rPr lang="en"/>
              <a:t>	foul this up in generateKeys() or sign() ?</a:t>
            </a:r>
          </a:p>
          <a:p>
            <a:pPr indent="457200" lvl="0" marL="457200" rtl="0">
              <a:spcBef>
                <a:spcPts val="0"/>
              </a:spcBef>
              <a:buNone/>
            </a:pPr>
            <a:r>
              <a:rPr lang="en"/>
              <a:t>probably leaked your private key</a:t>
            </a:r>
          </a:p>
          <a:p>
            <a:pPr indent="457200" lvl="0" marL="457200" rtl="0">
              <a:spcBef>
                <a:spcPts val="0"/>
              </a:spcBef>
              <a:buNone/>
            </a:pPr>
            <a:r>
              <a:t/>
            </a:r>
            <a:endParaRPr/>
          </a:p>
          <a:p>
            <a:pPr indent="0" lvl="0" marL="0">
              <a:spcBef>
                <a:spcPts val="0"/>
              </a:spcBef>
              <a:buNone/>
            </a:pPr>
            <a:r>
              <a:rPr lang="en"/>
              <a:t> </a:t>
            </a:r>
          </a:p>
        </p:txBody>
      </p:sp>
      <p:pic>
        <p:nvPicPr>
          <p:cNvPr id="380" name="Shape 380"/>
          <p:cNvPicPr preferRelativeResize="0"/>
          <p:nvPr/>
        </p:nvPicPr>
        <p:blipFill>
          <a:blip r:embed="rId3">
            <a:alphaModFix/>
          </a:blip>
          <a:stretch>
            <a:fillRect/>
          </a:stretch>
        </p:blipFill>
        <p:spPr>
          <a:xfrm>
            <a:off x="7272725" y="4381000"/>
            <a:ext cx="1121775" cy="8974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idx="1" type="subTitle"/>
          </p:nvPr>
        </p:nvSpPr>
        <p:spPr>
          <a:xfrm>
            <a:off x="685800" y="1834928"/>
            <a:ext cx="7772400" cy="784799"/>
          </a:xfrm>
          <a:prstGeom prst="rect">
            <a:avLst/>
          </a:prstGeom>
        </p:spPr>
        <p:txBody>
          <a:bodyPr anchorCtr="0" anchor="t" bIns="91425" lIns="91425" rIns="91425" tIns="91425">
            <a:noAutofit/>
          </a:bodyPr>
          <a:lstStyle/>
          <a:p>
            <a:pPr lvl="0" rtl="0">
              <a:spcBef>
                <a:spcPts val="0"/>
              </a:spcBef>
              <a:buNone/>
            </a:pPr>
            <a:r>
              <a:rPr lang="en"/>
              <a:t>Lecture 1.4:</a:t>
            </a:r>
          </a:p>
          <a:p>
            <a:pPr lvl="0" rtl="0">
              <a:spcBef>
                <a:spcPts val="0"/>
              </a:spcBef>
              <a:buNone/>
            </a:pPr>
            <a:r>
              <a:t/>
            </a:r>
            <a:endParaRPr/>
          </a:p>
          <a:p>
            <a:pPr lvl="0" rtl="0">
              <a:spcBef>
                <a:spcPts val="0"/>
              </a:spcBef>
              <a:buNone/>
            </a:pPr>
            <a:r>
              <a:rPr lang="en"/>
              <a:t>Public Keys as Identities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1" type="body"/>
          </p:nvPr>
        </p:nvSpPr>
        <p:spPr>
          <a:xfrm>
            <a:off x="457200" y="443800"/>
            <a:ext cx="8229600" cy="4359899"/>
          </a:xfrm>
          <a:prstGeom prst="rect">
            <a:avLst/>
          </a:prstGeom>
        </p:spPr>
        <p:txBody>
          <a:bodyPr anchorCtr="0" anchor="t" bIns="91425" lIns="91425" rIns="91425" tIns="91425">
            <a:noAutofit/>
          </a:bodyPr>
          <a:lstStyle/>
          <a:p>
            <a:pPr lvl="0" rtl="0">
              <a:spcBef>
                <a:spcPts val="0"/>
              </a:spcBef>
              <a:buNone/>
            </a:pPr>
            <a:r>
              <a:rPr lang="en"/>
              <a:t>Useful trick: public key == an identity</a:t>
            </a:r>
          </a:p>
          <a:p>
            <a:pPr lvl="0" rtl="0">
              <a:spcBef>
                <a:spcPts val="0"/>
              </a:spcBef>
              <a:buNone/>
            </a:pPr>
            <a:r>
              <a:t/>
            </a:r>
            <a:endParaRPr/>
          </a:p>
          <a:p>
            <a:pPr lvl="0" rtl="0">
              <a:spcBef>
                <a:spcPts val="0"/>
              </a:spcBef>
              <a:buNone/>
            </a:pPr>
            <a:r>
              <a:rPr lang="en" sz="2400"/>
              <a:t>if you see </a:t>
            </a:r>
            <a:r>
              <a:rPr i="1" lang="en" sz="2400"/>
              <a:t>sig</a:t>
            </a:r>
            <a:r>
              <a:rPr lang="en" sz="2400"/>
              <a:t> such that </a:t>
            </a:r>
            <a:r>
              <a:rPr i="1" lang="en" sz="2400"/>
              <a:t>verify(pk, msg, sig)==true</a:t>
            </a:r>
            <a:r>
              <a:rPr lang="en" sz="2400"/>
              <a:t>,</a:t>
            </a:r>
          </a:p>
          <a:p>
            <a:pPr lvl="0" rtl="0">
              <a:spcBef>
                <a:spcPts val="0"/>
              </a:spcBef>
              <a:buNone/>
            </a:pPr>
            <a:r>
              <a:rPr lang="en" sz="2400"/>
              <a:t>think of it as</a:t>
            </a:r>
          </a:p>
          <a:p>
            <a:pPr lvl="0" rtl="0">
              <a:spcBef>
                <a:spcPts val="0"/>
              </a:spcBef>
              <a:buNone/>
            </a:pPr>
            <a:r>
              <a:rPr lang="en" sz="2400"/>
              <a:t>	</a:t>
            </a:r>
            <a:r>
              <a:rPr i="1" lang="en" sz="2400"/>
              <a:t>pk</a:t>
            </a:r>
            <a:r>
              <a:rPr lang="en" sz="2400"/>
              <a:t> says, “</a:t>
            </a:r>
            <a:r>
              <a:rPr i="1" lang="en" sz="2400"/>
              <a:t>[msg]</a:t>
            </a:r>
            <a:r>
              <a:rPr lang="en" sz="2400"/>
              <a:t>”.</a:t>
            </a:r>
          </a:p>
          <a:p>
            <a:pPr lvl="0" rtl="0">
              <a:spcBef>
                <a:spcPts val="0"/>
              </a:spcBef>
              <a:buNone/>
            </a:pPr>
            <a:r>
              <a:t/>
            </a:r>
            <a:endParaRPr sz="2400"/>
          </a:p>
          <a:p>
            <a:pPr lvl="0" rtl="0">
              <a:spcBef>
                <a:spcPts val="0"/>
              </a:spcBef>
              <a:buNone/>
            </a:pPr>
            <a:r>
              <a:rPr lang="en" sz="2400"/>
              <a:t>to “speak for” </a:t>
            </a:r>
            <a:r>
              <a:rPr i="1" lang="en" sz="2400"/>
              <a:t>pk</a:t>
            </a:r>
            <a:r>
              <a:rPr lang="en" sz="2400"/>
              <a:t>, you must know matching secret key </a:t>
            </a:r>
            <a:r>
              <a:rPr i="1" lang="en" sz="2400"/>
              <a:t>sk</a:t>
            </a:r>
          </a:p>
          <a:p>
            <a:pPr lvl="0" rtl="0">
              <a:spcBef>
                <a:spcPts val="0"/>
              </a:spcBef>
              <a:buNone/>
            </a:pPr>
            <a:r>
              <a:rPr lang="en"/>
              <a:t>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idx="1" type="body"/>
          </p:nvPr>
        </p:nvSpPr>
        <p:spPr>
          <a:xfrm>
            <a:off x="457200" y="443800"/>
            <a:ext cx="8229600" cy="4359899"/>
          </a:xfrm>
          <a:prstGeom prst="rect">
            <a:avLst/>
          </a:prstGeom>
        </p:spPr>
        <p:txBody>
          <a:bodyPr anchorCtr="0" anchor="t" bIns="91425" lIns="91425" rIns="91425" tIns="91425">
            <a:noAutofit/>
          </a:bodyPr>
          <a:lstStyle/>
          <a:p>
            <a:pPr lvl="0" rtl="0">
              <a:spcBef>
                <a:spcPts val="0"/>
              </a:spcBef>
              <a:buNone/>
            </a:pPr>
            <a:r>
              <a:rPr lang="en"/>
              <a:t>How to make a new identity</a:t>
            </a:r>
          </a:p>
          <a:p>
            <a:pPr lvl="0" rtl="0">
              <a:spcBef>
                <a:spcPts val="0"/>
              </a:spcBef>
              <a:buNone/>
            </a:pPr>
            <a:r>
              <a:t/>
            </a:r>
            <a:endParaRPr/>
          </a:p>
          <a:p>
            <a:pPr lvl="0" rtl="0">
              <a:spcBef>
                <a:spcPts val="0"/>
              </a:spcBef>
              <a:buNone/>
            </a:pPr>
            <a:r>
              <a:rPr lang="en" sz="2400"/>
              <a:t>create a new, random key-pair </a:t>
            </a:r>
            <a:r>
              <a:rPr i="1" lang="en" sz="2400"/>
              <a:t>(sk, pk)</a:t>
            </a:r>
          </a:p>
          <a:p>
            <a:pPr lvl="0" rtl="0">
              <a:spcBef>
                <a:spcPts val="0"/>
              </a:spcBef>
              <a:buNone/>
            </a:pPr>
            <a:r>
              <a:rPr i="1" lang="en" sz="2400"/>
              <a:t>	pk </a:t>
            </a:r>
            <a:r>
              <a:rPr lang="en" sz="2400"/>
              <a:t>is the public “name” you can use</a:t>
            </a:r>
          </a:p>
          <a:p>
            <a:pPr lvl="0" rtl="0">
              <a:spcBef>
                <a:spcPts val="0"/>
              </a:spcBef>
              <a:buNone/>
            </a:pPr>
            <a:r>
              <a:rPr lang="en" sz="2400"/>
              <a:t>		[usually better to use Hash(pk)]</a:t>
            </a:r>
          </a:p>
          <a:p>
            <a:pPr lvl="0" rtl="0">
              <a:spcBef>
                <a:spcPts val="0"/>
              </a:spcBef>
              <a:buNone/>
            </a:pPr>
            <a:r>
              <a:rPr lang="en" sz="2400"/>
              <a:t>	</a:t>
            </a:r>
            <a:r>
              <a:rPr i="1" lang="en" sz="2400"/>
              <a:t>sk </a:t>
            </a:r>
            <a:r>
              <a:rPr lang="en" sz="2400"/>
              <a:t>lets you “speak for” the identity</a:t>
            </a:r>
          </a:p>
          <a:p>
            <a:pPr lvl="0" rtl="0">
              <a:spcBef>
                <a:spcPts val="0"/>
              </a:spcBef>
              <a:buNone/>
            </a:pPr>
            <a:r>
              <a:t/>
            </a:r>
            <a:endParaRPr sz="2400"/>
          </a:p>
          <a:p>
            <a:pPr lvl="0" rtl="0">
              <a:spcBef>
                <a:spcPts val="0"/>
              </a:spcBef>
              <a:buNone/>
            </a:pPr>
            <a:r>
              <a:rPr lang="en" sz="2400"/>
              <a:t>you control the identity, because only you know </a:t>
            </a:r>
            <a:r>
              <a:rPr i="1" lang="en" sz="2400"/>
              <a:t>sk</a:t>
            </a:r>
          </a:p>
          <a:p>
            <a:pPr lvl="0" rtl="0">
              <a:spcBef>
                <a:spcPts val="0"/>
              </a:spcBef>
              <a:buNone/>
            </a:pPr>
            <a:r>
              <a:rPr lang="en" sz="2400"/>
              <a:t>if </a:t>
            </a:r>
            <a:r>
              <a:rPr i="1" lang="en" sz="2400"/>
              <a:t>pk</a:t>
            </a:r>
            <a:r>
              <a:rPr lang="en" sz="2400"/>
              <a:t> “looks random”, nobody needs to know who you are</a:t>
            </a:r>
          </a:p>
          <a:p>
            <a:pPr lvl="0" rtl="0">
              <a:spcBef>
                <a:spcPts val="0"/>
              </a:spcBef>
              <a:buNone/>
            </a:pPr>
            <a:r>
              <a:rPr lang="en"/>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idx="1" type="subTitle"/>
          </p:nvPr>
        </p:nvSpPr>
        <p:spPr>
          <a:xfrm>
            <a:off x="685800" y="1690478"/>
            <a:ext cx="7772400" cy="784799"/>
          </a:xfrm>
          <a:prstGeom prst="rect">
            <a:avLst/>
          </a:prstGeom>
        </p:spPr>
        <p:txBody>
          <a:bodyPr anchorCtr="0" anchor="t" bIns="91425" lIns="91425" rIns="91425" tIns="91425">
            <a:noAutofit/>
          </a:bodyPr>
          <a:lstStyle/>
          <a:p>
            <a:pPr lvl="0" rtl="0">
              <a:spcBef>
                <a:spcPts val="0"/>
              </a:spcBef>
              <a:buNone/>
            </a:pPr>
            <a:r>
              <a:rPr lang="en"/>
              <a:t>Lecture 1.1:</a:t>
            </a:r>
          </a:p>
          <a:p>
            <a:pPr lvl="0" rtl="0">
              <a:spcBef>
                <a:spcPts val="0"/>
              </a:spcBef>
              <a:buNone/>
            </a:pPr>
            <a:r>
              <a:t/>
            </a:r>
            <a:endParaRPr/>
          </a:p>
          <a:p>
            <a:pPr lvl="0" rtl="0">
              <a:spcBef>
                <a:spcPts val="0"/>
              </a:spcBef>
              <a:buNone/>
            </a:pPr>
            <a:r>
              <a:rPr lang="en"/>
              <a:t>Cryptographic Hash Functions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idx="1" type="body"/>
          </p:nvPr>
        </p:nvSpPr>
        <p:spPr>
          <a:xfrm>
            <a:off x="457200" y="443800"/>
            <a:ext cx="8229600" cy="4359899"/>
          </a:xfrm>
          <a:prstGeom prst="rect">
            <a:avLst/>
          </a:prstGeom>
        </p:spPr>
        <p:txBody>
          <a:bodyPr anchorCtr="0" anchor="t" bIns="91425" lIns="91425" rIns="91425" tIns="91425">
            <a:noAutofit/>
          </a:bodyPr>
          <a:lstStyle/>
          <a:p>
            <a:pPr lvl="0" rtl="0">
              <a:spcBef>
                <a:spcPts val="0"/>
              </a:spcBef>
              <a:buNone/>
            </a:pPr>
            <a:r>
              <a:rPr lang="en"/>
              <a:t>Decentralized identity management</a:t>
            </a:r>
          </a:p>
          <a:p>
            <a:pPr lvl="0" rtl="0">
              <a:spcBef>
                <a:spcPts val="0"/>
              </a:spcBef>
              <a:buNone/>
            </a:pPr>
            <a:r>
              <a:t/>
            </a:r>
            <a:endParaRPr/>
          </a:p>
          <a:p>
            <a:pPr lvl="0" rtl="0">
              <a:spcBef>
                <a:spcPts val="0"/>
              </a:spcBef>
              <a:buNone/>
            </a:pPr>
            <a:r>
              <a:rPr lang="en" sz="2400"/>
              <a:t>anybody can make a new identity at any time</a:t>
            </a:r>
          </a:p>
          <a:p>
            <a:pPr lvl="0" rtl="0">
              <a:spcBef>
                <a:spcPts val="0"/>
              </a:spcBef>
              <a:buNone/>
            </a:pPr>
            <a:r>
              <a:rPr lang="en" sz="2400"/>
              <a:t>	make as many as you want!</a:t>
            </a:r>
          </a:p>
          <a:p>
            <a:pPr lvl="0" rtl="0">
              <a:spcBef>
                <a:spcPts val="0"/>
              </a:spcBef>
              <a:buNone/>
            </a:pPr>
            <a:r>
              <a:t/>
            </a:r>
            <a:endParaRPr sz="2400"/>
          </a:p>
          <a:p>
            <a:pPr lvl="0" rtl="0">
              <a:spcBef>
                <a:spcPts val="0"/>
              </a:spcBef>
              <a:buNone/>
            </a:pPr>
            <a:r>
              <a:rPr lang="en" sz="2400"/>
              <a:t>no central point of coordination</a:t>
            </a:r>
          </a:p>
          <a:p>
            <a:pPr lvl="0" rtl="0">
              <a:spcBef>
                <a:spcPts val="0"/>
              </a:spcBef>
              <a:buNone/>
            </a:pPr>
            <a:r>
              <a:t/>
            </a:r>
            <a:endParaRPr sz="2400"/>
          </a:p>
          <a:p>
            <a:pPr lvl="0" rtl="0">
              <a:spcBef>
                <a:spcPts val="0"/>
              </a:spcBef>
              <a:buNone/>
            </a:pPr>
            <a:r>
              <a:t/>
            </a:r>
            <a:endParaRPr sz="2400"/>
          </a:p>
          <a:p>
            <a:pPr lvl="0" rtl="0">
              <a:spcBef>
                <a:spcPts val="0"/>
              </a:spcBef>
              <a:buNone/>
            </a:pPr>
            <a:r>
              <a:rPr lang="en" sz="2400" u="sng"/>
              <a:t>These identities are called “addresses” in Bitcoin.</a:t>
            </a:r>
          </a:p>
          <a:p>
            <a:pPr lvl="0" rtl="0">
              <a:spcBef>
                <a:spcPts val="0"/>
              </a:spcBef>
              <a:buNone/>
            </a:pPr>
            <a:r>
              <a:rPr lang="en" sz="2400"/>
              <a:t>	</a:t>
            </a:r>
          </a:p>
          <a:p>
            <a:pPr lvl="0" rtl="0">
              <a:spcBef>
                <a:spcPts val="0"/>
              </a:spcBef>
              <a:buNone/>
            </a:pPr>
            <a:r>
              <a:rPr lang="en"/>
              <a:t>	</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b="0" lang="en" sz="3000"/>
              <a:t>Privacy</a:t>
            </a:r>
          </a:p>
        </p:txBody>
      </p:sp>
      <p:sp>
        <p:nvSpPr>
          <p:cNvPr id="406" name="Shape 40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t>Addresses not directly connected to real-world identity.</a:t>
            </a:r>
          </a:p>
          <a:p>
            <a:pPr lvl="0" rtl="0">
              <a:spcBef>
                <a:spcPts val="0"/>
              </a:spcBef>
              <a:buNone/>
            </a:pPr>
            <a:r>
              <a:t/>
            </a:r>
            <a:endParaRPr sz="2400"/>
          </a:p>
          <a:p>
            <a:pPr lvl="0" rtl="0">
              <a:spcBef>
                <a:spcPts val="0"/>
              </a:spcBef>
              <a:buNone/>
            </a:pPr>
            <a:r>
              <a:rPr lang="en" sz="2400"/>
              <a:t>But observer can link together an address’s activity over time, make inferences.</a:t>
            </a:r>
          </a:p>
          <a:p>
            <a:pPr lvl="0" rtl="0">
              <a:spcBef>
                <a:spcPts val="0"/>
              </a:spcBef>
              <a:buNone/>
            </a:pPr>
            <a:r>
              <a:t/>
            </a:r>
            <a:endParaRPr sz="2400"/>
          </a:p>
          <a:p>
            <a:pPr lvl="0">
              <a:spcBef>
                <a:spcPts val="0"/>
              </a:spcBef>
              <a:buNone/>
            </a:pPr>
            <a:r>
              <a:rPr lang="en" sz="2400"/>
              <a:t>Later: a whole lecture on privacy in Bitcoin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idx="1" type="subTitle"/>
          </p:nvPr>
        </p:nvSpPr>
        <p:spPr>
          <a:xfrm>
            <a:off x="685800" y="1834928"/>
            <a:ext cx="7772400" cy="784799"/>
          </a:xfrm>
          <a:prstGeom prst="rect">
            <a:avLst/>
          </a:prstGeom>
        </p:spPr>
        <p:txBody>
          <a:bodyPr anchorCtr="0" anchor="t" bIns="91425" lIns="91425" rIns="91425" tIns="91425">
            <a:noAutofit/>
          </a:bodyPr>
          <a:lstStyle/>
          <a:p>
            <a:pPr lvl="0" rtl="0">
              <a:spcBef>
                <a:spcPts val="0"/>
              </a:spcBef>
              <a:buNone/>
            </a:pPr>
            <a:r>
              <a:rPr lang="en"/>
              <a:t>Lecture 1.5:</a:t>
            </a:r>
          </a:p>
          <a:p>
            <a:pPr lvl="0" rtl="0">
              <a:spcBef>
                <a:spcPts val="0"/>
              </a:spcBef>
              <a:buNone/>
            </a:pPr>
            <a:r>
              <a:t/>
            </a:r>
            <a:endParaRPr/>
          </a:p>
          <a:p>
            <a:pPr lvl="0" rtl="0">
              <a:spcBef>
                <a:spcPts val="0"/>
              </a:spcBef>
              <a:buNone/>
            </a:pPr>
            <a:r>
              <a:rPr lang="en"/>
              <a:t>Simple Cryptocurrencies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idx="1" type="body"/>
          </p:nvPr>
        </p:nvSpPr>
        <p:spPr>
          <a:xfrm>
            <a:off x="2141150" y="3945475"/>
            <a:ext cx="4503899" cy="929100"/>
          </a:xfrm>
          <a:prstGeom prst="rect">
            <a:avLst/>
          </a:prstGeom>
        </p:spPr>
        <p:txBody>
          <a:bodyPr anchorCtr="0" anchor="t" bIns="91425" lIns="91425" rIns="91425" tIns="91425">
            <a:noAutofit/>
          </a:bodyPr>
          <a:lstStyle/>
          <a:p>
            <a:pPr lvl="0" rtl="0" algn="ctr">
              <a:spcBef>
                <a:spcPts val="0"/>
              </a:spcBef>
              <a:buNone/>
            </a:pPr>
            <a:r>
              <a:rPr lang="en"/>
              <a:t>GoofyCoin</a:t>
            </a:r>
          </a:p>
        </p:txBody>
      </p:sp>
      <p:pic>
        <p:nvPicPr>
          <p:cNvPr id="417" name="Shape 417"/>
          <p:cNvPicPr preferRelativeResize="0"/>
          <p:nvPr/>
        </p:nvPicPr>
        <p:blipFill>
          <a:blip r:embed="rId3">
            <a:alphaModFix/>
          </a:blip>
          <a:stretch>
            <a:fillRect/>
          </a:stretch>
        </p:blipFill>
        <p:spPr>
          <a:xfrm>
            <a:off x="3226264" y="797450"/>
            <a:ext cx="2333674" cy="31480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nvSpPr>
        <p:spPr>
          <a:xfrm>
            <a:off x="397650" y="464325"/>
            <a:ext cx="5002500" cy="457200"/>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Goofy can create new coins</a:t>
            </a:r>
          </a:p>
        </p:txBody>
      </p:sp>
      <p:sp>
        <p:nvSpPr>
          <p:cNvPr id="423" name="Shape 423"/>
          <p:cNvSpPr/>
          <p:nvPr/>
        </p:nvSpPr>
        <p:spPr>
          <a:xfrm>
            <a:off x="1090194" y="241392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CreateCoin [uniqueCoinID]</a:t>
            </a:r>
          </a:p>
        </p:txBody>
      </p:sp>
      <p:sp>
        <p:nvSpPr>
          <p:cNvPr id="424" name="Shape 424"/>
          <p:cNvSpPr/>
          <p:nvPr/>
        </p:nvSpPr>
        <p:spPr>
          <a:xfrm>
            <a:off x="1090200" y="197922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pic>
        <p:nvPicPr>
          <p:cNvPr id="425" name="Shape 425"/>
          <p:cNvPicPr preferRelativeResize="0"/>
          <p:nvPr/>
        </p:nvPicPr>
        <p:blipFill>
          <a:blip r:embed="rId3">
            <a:alphaModFix/>
          </a:blip>
          <a:stretch>
            <a:fillRect/>
          </a:stretch>
        </p:blipFill>
        <p:spPr>
          <a:xfrm>
            <a:off x="6271400" y="1956725"/>
            <a:ext cx="1811899" cy="2444175"/>
          </a:xfrm>
          <a:prstGeom prst="rect">
            <a:avLst/>
          </a:prstGeom>
          <a:noFill/>
          <a:ln>
            <a:noFill/>
          </a:ln>
        </p:spPr>
      </p:pic>
      <p:sp>
        <p:nvSpPr>
          <p:cNvPr id="426" name="Shape 426"/>
          <p:cNvSpPr/>
          <p:nvPr/>
        </p:nvSpPr>
        <p:spPr>
          <a:xfrm>
            <a:off x="6169750" y="1522025"/>
            <a:ext cx="2292899" cy="434699"/>
          </a:xfrm>
          <a:prstGeom prst="wedgeRoundRectCallout">
            <a:avLst>
              <a:gd fmla="val -17111" name="adj1"/>
              <a:gd fmla="val 116687" name="adj2"/>
              <a:gd fmla="val 0" name="adj3"/>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Trebuchet MS"/>
                <a:ea typeface="Trebuchet MS"/>
                <a:cs typeface="Trebuchet MS"/>
                <a:sym typeface="Trebuchet MS"/>
              </a:rPr>
              <a:t>New coins belong to me.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nvSpPr>
        <p:spPr>
          <a:xfrm>
            <a:off x="397650" y="464325"/>
            <a:ext cx="5002500" cy="457200"/>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A coin’s owner can spend it.</a:t>
            </a:r>
          </a:p>
        </p:txBody>
      </p:sp>
      <p:sp>
        <p:nvSpPr>
          <p:cNvPr id="432" name="Shape 432"/>
          <p:cNvSpPr/>
          <p:nvPr/>
        </p:nvSpPr>
        <p:spPr>
          <a:xfrm>
            <a:off x="1950394" y="349442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CreateCoin [uniqueCoinID]</a:t>
            </a:r>
          </a:p>
        </p:txBody>
      </p:sp>
      <p:sp>
        <p:nvSpPr>
          <p:cNvPr id="433" name="Shape 433"/>
          <p:cNvSpPr/>
          <p:nvPr/>
        </p:nvSpPr>
        <p:spPr>
          <a:xfrm>
            <a:off x="1950400" y="305972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sp>
        <p:nvSpPr>
          <p:cNvPr id="434" name="Shape 434"/>
          <p:cNvSpPr/>
          <p:nvPr/>
        </p:nvSpPr>
        <p:spPr>
          <a:xfrm>
            <a:off x="1090194" y="20999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Alice</a:t>
            </a:r>
            <a:r>
              <a:rPr lang="en" sz="1800">
                <a:latin typeface="Trebuchet MS"/>
                <a:ea typeface="Trebuchet MS"/>
                <a:cs typeface="Trebuchet MS"/>
                <a:sym typeface="Trebuchet MS"/>
              </a:rPr>
              <a:t> : H(  )</a:t>
            </a:r>
          </a:p>
        </p:txBody>
      </p:sp>
      <p:cxnSp>
        <p:nvCxnSpPr>
          <p:cNvPr id="435" name="Shape 435"/>
          <p:cNvCxnSpPr/>
          <p:nvPr/>
        </p:nvCxnSpPr>
        <p:spPr>
          <a:xfrm>
            <a:off x="3715619" y="2316024"/>
            <a:ext cx="64800" cy="721200"/>
          </a:xfrm>
          <a:prstGeom prst="straightConnector1">
            <a:avLst/>
          </a:prstGeom>
          <a:noFill/>
          <a:ln cap="flat" cmpd="sng" w="38100">
            <a:solidFill>
              <a:srgbClr val="980000"/>
            </a:solidFill>
            <a:prstDash val="solid"/>
            <a:round/>
            <a:headEnd len="lg" w="lg" type="none"/>
            <a:tailEnd len="lg" w="lg" type="triangle"/>
          </a:ln>
        </p:spPr>
      </p:cxnSp>
      <p:sp>
        <p:nvSpPr>
          <p:cNvPr id="436" name="Shape 436"/>
          <p:cNvSpPr/>
          <p:nvPr/>
        </p:nvSpPr>
        <p:spPr>
          <a:xfrm>
            <a:off x="1090200" y="166527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pic>
        <p:nvPicPr>
          <p:cNvPr id="437" name="Shape 437"/>
          <p:cNvPicPr preferRelativeResize="0"/>
          <p:nvPr/>
        </p:nvPicPr>
        <p:blipFill>
          <a:blip r:embed="rId3">
            <a:alphaModFix/>
          </a:blip>
          <a:stretch>
            <a:fillRect/>
          </a:stretch>
        </p:blipFill>
        <p:spPr>
          <a:xfrm>
            <a:off x="6500000" y="1651925"/>
            <a:ext cx="1811899" cy="2444175"/>
          </a:xfrm>
          <a:prstGeom prst="rect">
            <a:avLst/>
          </a:prstGeom>
          <a:noFill/>
          <a:ln>
            <a:noFill/>
          </a:ln>
        </p:spPr>
      </p:pic>
      <p:sp>
        <p:nvSpPr>
          <p:cNvPr id="438" name="Shape 438"/>
          <p:cNvSpPr/>
          <p:nvPr/>
        </p:nvSpPr>
        <p:spPr>
          <a:xfrm>
            <a:off x="6537300" y="1217225"/>
            <a:ext cx="1737300" cy="434699"/>
          </a:xfrm>
          <a:prstGeom prst="wedgeRoundRectCallout">
            <a:avLst>
              <a:gd fmla="val -17111" name="adj1"/>
              <a:gd fmla="val 116687" name="adj2"/>
              <a:gd fmla="val 0" name="adj3"/>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Trebuchet MS"/>
                <a:ea typeface="Trebuchet MS"/>
                <a:cs typeface="Trebuchet MS"/>
                <a:sym typeface="Trebuchet MS"/>
              </a:rPr>
              <a:t>Alice owns it now.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nvSpPr>
        <p:spPr>
          <a:xfrm>
            <a:off x="397650" y="464325"/>
            <a:ext cx="5002500" cy="457200"/>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The recipient can pass on the coin again.</a:t>
            </a:r>
          </a:p>
        </p:txBody>
      </p:sp>
      <p:sp>
        <p:nvSpPr>
          <p:cNvPr id="444" name="Shape 444"/>
          <p:cNvSpPr/>
          <p:nvPr/>
        </p:nvSpPr>
        <p:spPr>
          <a:xfrm>
            <a:off x="1797994" y="448502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CreateCoin [uniqueCoinID]</a:t>
            </a:r>
          </a:p>
        </p:txBody>
      </p:sp>
      <p:sp>
        <p:nvSpPr>
          <p:cNvPr id="445" name="Shape 445"/>
          <p:cNvSpPr/>
          <p:nvPr/>
        </p:nvSpPr>
        <p:spPr>
          <a:xfrm>
            <a:off x="1798000" y="405032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sp>
        <p:nvSpPr>
          <p:cNvPr id="446" name="Shape 446"/>
          <p:cNvSpPr/>
          <p:nvPr/>
        </p:nvSpPr>
        <p:spPr>
          <a:xfrm>
            <a:off x="937794" y="30905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Alice</a:t>
            </a:r>
            <a:r>
              <a:rPr lang="en" sz="1800">
                <a:latin typeface="Trebuchet MS"/>
                <a:ea typeface="Trebuchet MS"/>
                <a:cs typeface="Trebuchet MS"/>
                <a:sym typeface="Trebuchet MS"/>
              </a:rPr>
              <a:t> : H(  )</a:t>
            </a:r>
          </a:p>
        </p:txBody>
      </p:sp>
      <p:cxnSp>
        <p:nvCxnSpPr>
          <p:cNvPr id="447" name="Shape 447"/>
          <p:cNvCxnSpPr/>
          <p:nvPr/>
        </p:nvCxnSpPr>
        <p:spPr>
          <a:xfrm>
            <a:off x="3563219" y="3306624"/>
            <a:ext cx="64800" cy="721200"/>
          </a:xfrm>
          <a:prstGeom prst="straightConnector1">
            <a:avLst/>
          </a:prstGeom>
          <a:noFill/>
          <a:ln cap="flat" cmpd="sng" w="38100">
            <a:solidFill>
              <a:srgbClr val="980000"/>
            </a:solidFill>
            <a:prstDash val="solid"/>
            <a:round/>
            <a:headEnd len="lg" w="lg" type="none"/>
            <a:tailEnd len="lg" w="lg" type="triangle"/>
          </a:ln>
        </p:spPr>
      </p:cxnSp>
      <p:sp>
        <p:nvSpPr>
          <p:cNvPr id="448" name="Shape 448"/>
          <p:cNvSpPr/>
          <p:nvPr/>
        </p:nvSpPr>
        <p:spPr>
          <a:xfrm>
            <a:off x="937800" y="265587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sp>
        <p:nvSpPr>
          <p:cNvPr id="449" name="Shape 449"/>
          <p:cNvSpPr/>
          <p:nvPr/>
        </p:nvSpPr>
        <p:spPr>
          <a:xfrm>
            <a:off x="553744" y="17486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Bob</a:t>
            </a:r>
            <a:r>
              <a:rPr lang="en" sz="1800">
                <a:latin typeface="Trebuchet MS"/>
                <a:ea typeface="Trebuchet MS"/>
                <a:cs typeface="Trebuchet MS"/>
                <a:sym typeface="Trebuchet MS"/>
              </a:rPr>
              <a:t> : H(  )</a:t>
            </a:r>
          </a:p>
        </p:txBody>
      </p:sp>
      <p:cxnSp>
        <p:nvCxnSpPr>
          <p:cNvPr id="450" name="Shape 450"/>
          <p:cNvCxnSpPr/>
          <p:nvPr/>
        </p:nvCxnSpPr>
        <p:spPr>
          <a:xfrm>
            <a:off x="3102969" y="1964724"/>
            <a:ext cx="64800" cy="721200"/>
          </a:xfrm>
          <a:prstGeom prst="straightConnector1">
            <a:avLst/>
          </a:prstGeom>
          <a:noFill/>
          <a:ln cap="flat" cmpd="sng" w="38100">
            <a:solidFill>
              <a:srgbClr val="980000"/>
            </a:solidFill>
            <a:prstDash val="solid"/>
            <a:round/>
            <a:headEnd len="lg" w="lg" type="none"/>
            <a:tailEnd len="lg" w="lg" type="triangle"/>
          </a:ln>
        </p:spPr>
      </p:cxnSp>
      <p:sp>
        <p:nvSpPr>
          <p:cNvPr id="451" name="Shape 451"/>
          <p:cNvSpPr/>
          <p:nvPr/>
        </p:nvSpPr>
        <p:spPr>
          <a:xfrm>
            <a:off x="553750" y="131397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Alice</a:t>
            </a:r>
          </a:p>
        </p:txBody>
      </p:sp>
      <p:pic>
        <p:nvPicPr>
          <p:cNvPr id="452" name="Shape 452"/>
          <p:cNvPicPr preferRelativeResize="0"/>
          <p:nvPr/>
        </p:nvPicPr>
        <p:blipFill>
          <a:blip r:embed="rId3">
            <a:alphaModFix/>
          </a:blip>
          <a:stretch>
            <a:fillRect/>
          </a:stretch>
        </p:blipFill>
        <p:spPr>
          <a:xfrm>
            <a:off x="6223050" y="1748668"/>
            <a:ext cx="2570450" cy="2619881"/>
          </a:xfrm>
          <a:prstGeom prst="rect">
            <a:avLst/>
          </a:prstGeom>
          <a:noFill/>
          <a:ln>
            <a:noFill/>
          </a:ln>
        </p:spPr>
      </p:pic>
      <p:sp>
        <p:nvSpPr>
          <p:cNvPr id="453" name="Shape 453"/>
          <p:cNvSpPr/>
          <p:nvPr/>
        </p:nvSpPr>
        <p:spPr>
          <a:xfrm>
            <a:off x="6317825" y="1313975"/>
            <a:ext cx="1737300" cy="434699"/>
          </a:xfrm>
          <a:prstGeom prst="wedgeRoundRectCallout">
            <a:avLst>
              <a:gd fmla="val -17111" name="adj1"/>
              <a:gd fmla="val 116687" name="adj2"/>
              <a:gd fmla="val 0" name="adj3"/>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Trebuchet MS"/>
                <a:ea typeface="Trebuchet MS"/>
                <a:cs typeface="Trebuchet MS"/>
                <a:sym typeface="Trebuchet MS"/>
              </a:rPr>
              <a:t>Bob owns it now.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p:nvPr/>
        </p:nvSpPr>
        <p:spPr>
          <a:xfrm>
            <a:off x="1797994" y="448502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CreateCoin [uniqueCoinID]</a:t>
            </a:r>
          </a:p>
        </p:txBody>
      </p:sp>
      <p:sp>
        <p:nvSpPr>
          <p:cNvPr id="459" name="Shape 459"/>
          <p:cNvSpPr/>
          <p:nvPr/>
        </p:nvSpPr>
        <p:spPr>
          <a:xfrm>
            <a:off x="1798000" y="405032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sp>
        <p:nvSpPr>
          <p:cNvPr id="460" name="Shape 460"/>
          <p:cNvSpPr/>
          <p:nvPr/>
        </p:nvSpPr>
        <p:spPr>
          <a:xfrm>
            <a:off x="937794" y="30905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Alice</a:t>
            </a:r>
            <a:r>
              <a:rPr lang="en" sz="1800">
                <a:latin typeface="Trebuchet MS"/>
                <a:ea typeface="Trebuchet MS"/>
                <a:cs typeface="Trebuchet MS"/>
                <a:sym typeface="Trebuchet MS"/>
              </a:rPr>
              <a:t> : H(  )</a:t>
            </a:r>
          </a:p>
        </p:txBody>
      </p:sp>
      <p:cxnSp>
        <p:nvCxnSpPr>
          <p:cNvPr id="461" name="Shape 461"/>
          <p:cNvCxnSpPr/>
          <p:nvPr/>
        </p:nvCxnSpPr>
        <p:spPr>
          <a:xfrm>
            <a:off x="3563219" y="3306624"/>
            <a:ext cx="64800" cy="721200"/>
          </a:xfrm>
          <a:prstGeom prst="straightConnector1">
            <a:avLst/>
          </a:prstGeom>
          <a:noFill/>
          <a:ln cap="flat" cmpd="sng" w="38100">
            <a:solidFill>
              <a:srgbClr val="980000"/>
            </a:solidFill>
            <a:prstDash val="solid"/>
            <a:round/>
            <a:headEnd len="lg" w="lg" type="none"/>
            <a:tailEnd len="lg" w="lg" type="triangle"/>
          </a:ln>
        </p:spPr>
      </p:cxnSp>
      <p:sp>
        <p:nvSpPr>
          <p:cNvPr id="462" name="Shape 462"/>
          <p:cNvSpPr/>
          <p:nvPr/>
        </p:nvSpPr>
        <p:spPr>
          <a:xfrm>
            <a:off x="937800" y="265587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Goofy</a:t>
            </a:r>
          </a:p>
        </p:txBody>
      </p:sp>
      <p:sp>
        <p:nvSpPr>
          <p:cNvPr id="463" name="Shape 463"/>
          <p:cNvSpPr/>
          <p:nvPr/>
        </p:nvSpPr>
        <p:spPr>
          <a:xfrm>
            <a:off x="553744" y="17486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Bob</a:t>
            </a:r>
            <a:r>
              <a:rPr lang="en" sz="1800">
                <a:latin typeface="Trebuchet MS"/>
                <a:ea typeface="Trebuchet MS"/>
                <a:cs typeface="Trebuchet MS"/>
                <a:sym typeface="Trebuchet MS"/>
              </a:rPr>
              <a:t> : H(  )</a:t>
            </a:r>
          </a:p>
        </p:txBody>
      </p:sp>
      <p:cxnSp>
        <p:nvCxnSpPr>
          <p:cNvPr id="464" name="Shape 464"/>
          <p:cNvCxnSpPr/>
          <p:nvPr/>
        </p:nvCxnSpPr>
        <p:spPr>
          <a:xfrm>
            <a:off x="3102969" y="1964724"/>
            <a:ext cx="64800" cy="721200"/>
          </a:xfrm>
          <a:prstGeom prst="straightConnector1">
            <a:avLst/>
          </a:prstGeom>
          <a:noFill/>
          <a:ln cap="flat" cmpd="sng" w="38100">
            <a:solidFill>
              <a:srgbClr val="980000"/>
            </a:solidFill>
            <a:prstDash val="solid"/>
            <a:round/>
            <a:headEnd len="lg" w="lg" type="none"/>
            <a:tailEnd len="lg" w="lg" type="triangle"/>
          </a:ln>
        </p:spPr>
      </p:cxnSp>
      <p:sp>
        <p:nvSpPr>
          <p:cNvPr id="465" name="Shape 465"/>
          <p:cNvSpPr/>
          <p:nvPr/>
        </p:nvSpPr>
        <p:spPr>
          <a:xfrm>
            <a:off x="553750" y="1313975"/>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Alice</a:t>
            </a:r>
          </a:p>
        </p:txBody>
      </p:sp>
      <p:sp>
        <p:nvSpPr>
          <p:cNvPr id="466" name="Shape 466"/>
          <p:cNvSpPr/>
          <p:nvPr/>
        </p:nvSpPr>
        <p:spPr>
          <a:xfrm>
            <a:off x="4750844" y="1790949"/>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Pay to pk</a:t>
            </a:r>
            <a:r>
              <a:rPr baseline="-25000" lang="en" sz="1800">
                <a:latin typeface="Trebuchet MS"/>
                <a:ea typeface="Trebuchet MS"/>
                <a:cs typeface="Trebuchet MS"/>
                <a:sym typeface="Trebuchet MS"/>
              </a:rPr>
              <a:t>Chuck</a:t>
            </a:r>
            <a:r>
              <a:rPr lang="en" sz="1800">
                <a:latin typeface="Trebuchet MS"/>
                <a:ea typeface="Trebuchet MS"/>
                <a:cs typeface="Trebuchet MS"/>
                <a:sym typeface="Trebuchet MS"/>
              </a:rPr>
              <a:t> : H(  )</a:t>
            </a:r>
          </a:p>
        </p:txBody>
      </p:sp>
      <p:sp>
        <p:nvSpPr>
          <p:cNvPr id="467" name="Shape 467"/>
          <p:cNvSpPr/>
          <p:nvPr/>
        </p:nvSpPr>
        <p:spPr>
          <a:xfrm>
            <a:off x="4750850" y="1356250"/>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signed by pk</a:t>
            </a:r>
            <a:r>
              <a:rPr baseline="-25000" lang="en" sz="1800">
                <a:latin typeface="Trebuchet MS"/>
                <a:ea typeface="Trebuchet MS"/>
                <a:cs typeface="Trebuchet MS"/>
                <a:sym typeface="Trebuchet MS"/>
              </a:rPr>
              <a:t>Alice</a:t>
            </a:r>
          </a:p>
        </p:txBody>
      </p:sp>
      <p:sp>
        <p:nvSpPr>
          <p:cNvPr id="468" name="Shape 468"/>
          <p:cNvSpPr/>
          <p:nvPr/>
        </p:nvSpPr>
        <p:spPr>
          <a:xfrm>
            <a:off x="4555200" y="2040925"/>
            <a:ext cx="2807686" cy="896660"/>
          </a:xfrm>
          <a:custGeom>
            <a:pathLst>
              <a:path extrusionOk="0" h="36576" w="107533">
                <a:moveTo>
                  <a:pt x="107533" y="0"/>
                </a:moveTo>
                <a:lnTo>
                  <a:pt x="106802" y="26335"/>
                </a:lnTo>
                <a:lnTo>
                  <a:pt x="0" y="36576"/>
                </a:lnTo>
              </a:path>
            </a:pathLst>
          </a:custGeom>
          <a:noFill/>
          <a:ln cap="flat" cmpd="sng" w="38100">
            <a:solidFill>
              <a:srgbClr val="990000"/>
            </a:solidFill>
            <a:prstDash val="solid"/>
            <a:round/>
            <a:headEnd len="lg" w="lg" type="none"/>
            <a:tailEnd len="lg" w="lg" type="stealth"/>
          </a:ln>
        </p:spPr>
      </p:sp>
      <p:sp>
        <p:nvSpPr>
          <p:cNvPr id="469" name="Shape 469"/>
          <p:cNvSpPr txBox="1"/>
          <p:nvPr/>
        </p:nvSpPr>
        <p:spPr>
          <a:xfrm>
            <a:off x="2211275" y="324500"/>
            <a:ext cx="4273199" cy="603599"/>
          </a:xfrm>
          <a:prstGeom prst="rect">
            <a:avLst/>
          </a:prstGeom>
          <a:solidFill>
            <a:srgbClr val="FF0000"/>
          </a:solidFill>
          <a:ln>
            <a:noFill/>
          </a:ln>
        </p:spPr>
        <p:txBody>
          <a:bodyPr anchorCtr="0" anchor="t" bIns="91425" lIns="91425" rIns="91425" tIns="91425">
            <a:noAutofit/>
          </a:bodyPr>
          <a:lstStyle/>
          <a:p>
            <a:pPr lvl="0">
              <a:spcBef>
                <a:spcPts val="0"/>
              </a:spcBef>
              <a:buNone/>
            </a:pPr>
            <a:r>
              <a:rPr lang="en" sz="3000">
                <a:latin typeface="Trebuchet MS"/>
                <a:ea typeface="Trebuchet MS"/>
                <a:cs typeface="Trebuchet MS"/>
                <a:sym typeface="Trebuchet MS"/>
              </a:rPr>
              <a:t>double-spending attack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nvSpPr>
        <p:spPr>
          <a:xfrm>
            <a:off x="2211275" y="324500"/>
            <a:ext cx="4273199" cy="603599"/>
          </a:xfrm>
          <a:prstGeom prst="rect">
            <a:avLst/>
          </a:prstGeom>
          <a:solidFill>
            <a:srgbClr val="FF0000"/>
          </a:solidFill>
          <a:ln>
            <a:noFill/>
          </a:ln>
        </p:spPr>
        <p:txBody>
          <a:bodyPr anchorCtr="0" anchor="t" bIns="91425" lIns="91425" rIns="91425" tIns="91425">
            <a:noAutofit/>
          </a:bodyPr>
          <a:lstStyle/>
          <a:p>
            <a:pPr lvl="0" rtl="0">
              <a:spcBef>
                <a:spcPts val="0"/>
              </a:spcBef>
              <a:buNone/>
            </a:pPr>
            <a:r>
              <a:rPr lang="en" sz="3000">
                <a:latin typeface="Trebuchet MS"/>
                <a:ea typeface="Trebuchet MS"/>
                <a:cs typeface="Trebuchet MS"/>
                <a:sym typeface="Trebuchet MS"/>
              </a:rPr>
              <a:t>double-spending attack</a:t>
            </a:r>
          </a:p>
        </p:txBody>
      </p:sp>
      <p:sp>
        <p:nvSpPr>
          <p:cNvPr id="475" name="Shape 475"/>
          <p:cNvSpPr txBox="1"/>
          <p:nvPr/>
        </p:nvSpPr>
        <p:spPr>
          <a:xfrm>
            <a:off x="479675" y="2197550"/>
            <a:ext cx="7944899" cy="457200"/>
          </a:xfrm>
          <a:prstGeom prst="rect">
            <a:avLst/>
          </a:prstGeom>
          <a:noFill/>
          <a:ln>
            <a:noFill/>
          </a:ln>
        </p:spPr>
        <p:txBody>
          <a:bodyPr anchorCtr="0" anchor="t" bIns="91425" lIns="91425" rIns="91425" tIns="91425">
            <a:noAutofit/>
          </a:bodyPr>
          <a:lstStyle/>
          <a:p>
            <a:pPr lvl="0">
              <a:spcBef>
                <a:spcPts val="0"/>
              </a:spcBef>
              <a:buNone/>
            </a:pPr>
            <a:r>
              <a:rPr lang="en" sz="3000">
                <a:latin typeface="Trebuchet MS"/>
                <a:ea typeface="Trebuchet MS"/>
                <a:cs typeface="Trebuchet MS"/>
                <a:sym typeface="Trebuchet MS"/>
              </a:rPr>
              <a:t>the main design challenge in digital currency</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idx="1" type="body"/>
          </p:nvPr>
        </p:nvSpPr>
        <p:spPr>
          <a:xfrm>
            <a:off x="3232350" y="3945475"/>
            <a:ext cx="2321699" cy="929100"/>
          </a:xfrm>
          <a:prstGeom prst="rect">
            <a:avLst/>
          </a:prstGeom>
        </p:spPr>
        <p:txBody>
          <a:bodyPr anchorCtr="0" anchor="t" bIns="91425" lIns="91425" rIns="91425" tIns="91425">
            <a:noAutofit/>
          </a:bodyPr>
          <a:lstStyle/>
          <a:p>
            <a:pPr lvl="0" rtl="0">
              <a:spcBef>
                <a:spcPts val="0"/>
              </a:spcBef>
              <a:buNone/>
            </a:pPr>
            <a:r>
              <a:rPr lang="en"/>
              <a:t>ScroogeCoin</a:t>
            </a:r>
          </a:p>
        </p:txBody>
      </p:sp>
      <p:pic>
        <p:nvPicPr>
          <p:cNvPr id="481" name="Shape 481"/>
          <p:cNvPicPr preferRelativeResize="0"/>
          <p:nvPr/>
        </p:nvPicPr>
        <p:blipFill>
          <a:blip r:embed="rId3">
            <a:alphaModFix/>
          </a:blip>
          <a:stretch>
            <a:fillRect/>
          </a:stretch>
        </p:blipFill>
        <p:spPr>
          <a:xfrm>
            <a:off x="2141197" y="664825"/>
            <a:ext cx="4504000" cy="3378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idx="1" type="body"/>
          </p:nvPr>
        </p:nvSpPr>
        <p:spPr>
          <a:xfrm>
            <a:off x="457200" y="432125"/>
            <a:ext cx="8229600" cy="4493700"/>
          </a:xfrm>
          <a:prstGeom prst="rect">
            <a:avLst/>
          </a:prstGeom>
        </p:spPr>
        <p:txBody>
          <a:bodyPr anchorCtr="0" anchor="t" bIns="91425" lIns="91425" rIns="91425" tIns="91425">
            <a:noAutofit/>
          </a:bodyPr>
          <a:lstStyle/>
          <a:p>
            <a:pPr lvl="0" rtl="0">
              <a:spcBef>
                <a:spcPts val="0"/>
              </a:spcBef>
              <a:buNone/>
            </a:pPr>
            <a:r>
              <a:rPr lang="en"/>
              <a:t>Hash function:</a:t>
            </a:r>
          </a:p>
          <a:p>
            <a:pPr lvl="0" rtl="0">
              <a:spcBef>
                <a:spcPts val="0"/>
              </a:spcBef>
              <a:buNone/>
            </a:pPr>
            <a:r>
              <a:rPr lang="en"/>
              <a:t>	takes any string as input</a:t>
            </a:r>
          </a:p>
          <a:p>
            <a:pPr lvl="0" rtl="0">
              <a:spcBef>
                <a:spcPts val="0"/>
              </a:spcBef>
              <a:buNone/>
            </a:pPr>
            <a:r>
              <a:rPr lang="en"/>
              <a:t>	fixed-size output </a:t>
            </a:r>
            <a:r>
              <a:rPr lang="en" sz="2400"/>
              <a:t>(we’ll use 256 bits)</a:t>
            </a:r>
          </a:p>
          <a:p>
            <a:pPr indent="0" lvl="0" marL="457200" rtl="0">
              <a:spcBef>
                <a:spcPts val="0"/>
              </a:spcBef>
              <a:buNone/>
            </a:pPr>
            <a:r>
              <a:rPr lang="en"/>
              <a:t>efficiently computable</a:t>
            </a:r>
          </a:p>
          <a:p>
            <a:pPr indent="0" lvl="0" marL="0" rtl="0">
              <a:spcBef>
                <a:spcPts val="0"/>
              </a:spcBef>
              <a:buNone/>
            </a:pPr>
            <a:r>
              <a:rPr lang="en"/>
              <a:t>Security properties:</a:t>
            </a:r>
          </a:p>
          <a:p>
            <a:pPr indent="0" lvl="0" marL="0" rtl="0">
              <a:spcBef>
                <a:spcPts val="0"/>
              </a:spcBef>
              <a:buNone/>
            </a:pPr>
            <a:r>
              <a:rPr lang="en"/>
              <a:t>	collision-free</a:t>
            </a:r>
          </a:p>
          <a:p>
            <a:pPr indent="0" lvl="0" marL="0" rtl="0">
              <a:spcBef>
                <a:spcPts val="0"/>
              </a:spcBef>
              <a:buNone/>
            </a:pPr>
            <a:r>
              <a:rPr lang="en"/>
              <a:t>	hiding</a:t>
            </a:r>
          </a:p>
          <a:p>
            <a:pPr indent="0" lvl="0" marL="0" rtl="0">
              <a:spcBef>
                <a:spcPts val="0"/>
              </a:spcBef>
              <a:buNone/>
            </a:pPr>
            <a:r>
              <a:rPr lang="en"/>
              <a:t>	puzzle-friendly</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grpSp>
        <p:nvGrpSpPr>
          <p:cNvPr id="486" name="Shape 486"/>
          <p:cNvGrpSpPr/>
          <p:nvPr/>
        </p:nvGrpSpPr>
        <p:grpSpPr>
          <a:xfrm>
            <a:off x="6044125" y="2269975"/>
            <a:ext cx="1344300" cy="2144400"/>
            <a:chOff x="5333050" y="2139900"/>
            <a:chExt cx="1344300" cy="2144400"/>
          </a:xfrm>
        </p:grpSpPr>
        <p:sp>
          <p:nvSpPr>
            <p:cNvPr id="487" name="Shape 487"/>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trans</a:t>
              </a:r>
            </a:p>
          </p:txBody>
        </p:sp>
        <p:sp>
          <p:nvSpPr>
            <p:cNvPr id="488" name="Shape 488"/>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grpSp>
        <p:nvGrpSpPr>
          <p:cNvPr id="489" name="Shape 489"/>
          <p:cNvGrpSpPr/>
          <p:nvPr/>
        </p:nvGrpSpPr>
        <p:grpSpPr>
          <a:xfrm>
            <a:off x="3685525" y="2269975"/>
            <a:ext cx="1344300" cy="2144400"/>
            <a:chOff x="5333050" y="2139900"/>
            <a:chExt cx="1344300" cy="2144400"/>
          </a:xfrm>
        </p:grpSpPr>
        <p:sp>
          <p:nvSpPr>
            <p:cNvPr id="490" name="Shape 490"/>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trans</a:t>
              </a:r>
            </a:p>
          </p:txBody>
        </p:sp>
        <p:sp>
          <p:nvSpPr>
            <p:cNvPr id="491" name="Shape 491"/>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492" name="Shape 492"/>
          <p:cNvSpPr/>
          <p:nvPr/>
        </p:nvSpPr>
        <p:spPr>
          <a:xfrm>
            <a:off x="502982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493" name="Shape 493"/>
          <p:cNvSpPr/>
          <p:nvPr/>
        </p:nvSpPr>
        <p:spPr>
          <a:xfrm>
            <a:off x="2674500"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grpSp>
        <p:nvGrpSpPr>
          <p:cNvPr id="494" name="Shape 494"/>
          <p:cNvGrpSpPr/>
          <p:nvPr/>
        </p:nvGrpSpPr>
        <p:grpSpPr>
          <a:xfrm>
            <a:off x="1326925" y="2269975"/>
            <a:ext cx="1344300" cy="2144400"/>
            <a:chOff x="5333050" y="2139900"/>
            <a:chExt cx="1344300" cy="2144400"/>
          </a:xfrm>
        </p:grpSpPr>
        <p:sp>
          <p:nvSpPr>
            <p:cNvPr id="495" name="Shape 495"/>
            <p:cNvSpPr/>
            <p:nvPr/>
          </p:nvSpPr>
          <p:spPr>
            <a:xfrm>
              <a:off x="5333050" y="2462100"/>
              <a:ext cx="1344300" cy="18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trans</a:t>
              </a:r>
            </a:p>
          </p:txBody>
        </p:sp>
        <p:sp>
          <p:nvSpPr>
            <p:cNvPr id="496" name="Shape 496"/>
            <p:cNvSpPr/>
            <p:nvPr/>
          </p:nvSpPr>
          <p:spPr>
            <a:xfrm>
              <a:off x="5333050" y="2139900"/>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prev: H(  )</a:t>
              </a:r>
            </a:p>
          </p:txBody>
        </p:sp>
      </p:grpSp>
      <p:sp>
        <p:nvSpPr>
          <p:cNvPr id="497" name="Shape 497"/>
          <p:cNvSpPr/>
          <p:nvPr/>
        </p:nvSpPr>
        <p:spPr>
          <a:xfrm>
            <a:off x="319175" y="2025525"/>
            <a:ext cx="2066550" cy="1388825"/>
          </a:xfrm>
          <a:custGeom>
            <a:pathLst>
              <a:path extrusionOk="0" h="55553" w="82662">
                <a:moveTo>
                  <a:pt x="82662" y="16888"/>
                </a:moveTo>
                <a:lnTo>
                  <a:pt x="82662" y="445"/>
                </a:lnTo>
                <a:lnTo>
                  <a:pt x="19554" y="0"/>
                </a:lnTo>
                <a:lnTo>
                  <a:pt x="19999" y="55553"/>
                </a:lnTo>
                <a:lnTo>
                  <a:pt x="0" y="55109"/>
                </a:lnTo>
              </a:path>
            </a:pathLst>
          </a:custGeom>
          <a:noFill/>
          <a:ln cap="flat" cmpd="sng" w="38100">
            <a:solidFill>
              <a:srgbClr val="990000"/>
            </a:solidFill>
            <a:prstDash val="solid"/>
            <a:round/>
            <a:headEnd len="lg" w="lg" type="none"/>
            <a:tailEnd len="lg" w="lg" type="stealth"/>
          </a:ln>
        </p:spPr>
      </p:sp>
      <p:sp>
        <p:nvSpPr>
          <p:cNvPr id="498" name="Shape 498"/>
          <p:cNvSpPr txBox="1"/>
          <p:nvPr/>
        </p:nvSpPr>
        <p:spPr>
          <a:xfrm>
            <a:off x="7096375" y="860525"/>
            <a:ext cx="1414199" cy="457200"/>
          </a:xfrm>
          <a:prstGeom prst="rect">
            <a:avLst/>
          </a:prstGeom>
          <a:noFill/>
          <a:ln>
            <a:noFill/>
          </a:ln>
        </p:spPr>
        <p:txBody>
          <a:bodyPr anchorCtr="0" anchor="t" bIns="91425" lIns="91425" rIns="91425" tIns="91425">
            <a:noAutofit/>
          </a:bodyPr>
          <a:lstStyle/>
          <a:p>
            <a:pPr lvl="0" rtl="0">
              <a:spcBef>
                <a:spcPts val="0"/>
              </a:spcBef>
              <a:buNone/>
            </a:pPr>
            <a:r>
              <a:rPr lang="en" sz="3600">
                <a:latin typeface="Trebuchet MS"/>
                <a:ea typeface="Trebuchet MS"/>
                <a:cs typeface="Trebuchet MS"/>
                <a:sym typeface="Trebuchet MS"/>
              </a:rPr>
              <a:t>H(  )</a:t>
            </a:r>
          </a:p>
        </p:txBody>
      </p:sp>
      <p:sp>
        <p:nvSpPr>
          <p:cNvPr id="499" name="Shape 499"/>
          <p:cNvSpPr/>
          <p:nvPr/>
        </p:nvSpPr>
        <p:spPr>
          <a:xfrm>
            <a:off x="7388525" y="1282725"/>
            <a:ext cx="444425" cy="2177650"/>
          </a:xfrm>
          <a:custGeom>
            <a:pathLst>
              <a:path extrusionOk="0" h="87106" w="17777">
                <a:moveTo>
                  <a:pt x="16888" y="0"/>
                </a:moveTo>
                <a:lnTo>
                  <a:pt x="17777" y="87106"/>
                </a:lnTo>
                <a:lnTo>
                  <a:pt x="0" y="87106"/>
                </a:lnTo>
              </a:path>
            </a:pathLst>
          </a:custGeom>
          <a:noFill/>
          <a:ln cap="flat" cmpd="sng" w="38100">
            <a:solidFill>
              <a:srgbClr val="990000"/>
            </a:solidFill>
            <a:prstDash val="solid"/>
            <a:round/>
            <a:headEnd len="lg" w="lg" type="none"/>
            <a:tailEnd len="lg" w="lg" type="stealth"/>
          </a:ln>
        </p:spPr>
      </p:sp>
      <p:pic>
        <p:nvPicPr>
          <p:cNvPr id="500" name="Shape 500"/>
          <p:cNvPicPr preferRelativeResize="0"/>
          <p:nvPr/>
        </p:nvPicPr>
        <p:blipFill>
          <a:blip r:embed="rId3">
            <a:alphaModFix/>
          </a:blip>
          <a:stretch>
            <a:fillRect/>
          </a:stretch>
        </p:blipFill>
        <p:spPr>
          <a:xfrm flipH="1">
            <a:off x="6044125" y="152400"/>
            <a:ext cx="1122574" cy="1645900"/>
          </a:xfrm>
          <a:prstGeom prst="rect">
            <a:avLst/>
          </a:prstGeom>
          <a:noFill/>
          <a:ln>
            <a:noFill/>
          </a:ln>
        </p:spPr>
      </p:pic>
      <p:sp>
        <p:nvSpPr>
          <p:cNvPr id="501" name="Shape 501"/>
          <p:cNvSpPr txBox="1"/>
          <p:nvPr/>
        </p:nvSpPr>
        <p:spPr>
          <a:xfrm>
            <a:off x="6044125" y="2491350"/>
            <a:ext cx="13341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transID: 73</a:t>
            </a:r>
          </a:p>
        </p:txBody>
      </p:sp>
      <p:cxnSp>
        <p:nvCxnSpPr>
          <p:cNvPr id="502" name="Shape 502"/>
          <p:cNvCxnSpPr/>
          <p:nvPr/>
        </p:nvCxnSpPr>
        <p:spPr>
          <a:xfrm>
            <a:off x="6067025" y="2875750"/>
            <a:ext cx="1334100" cy="0"/>
          </a:xfrm>
          <a:prstGeom prst="straightConnector1">
            <a:avLst/>
          </a:prstGeom>
          <a:noFill/>
          <a:ln cap="flat" cmpd="sng" w="19050">
            <a:solidFill>
              <a:schemeClr val="dk2"/>
            </a:solidFill>
            <a:prstDash val="solid"/>
            <a:round/>
            <a:headEnd len="lg" w="lg" type="none"/>
            <a:tailEnd len="lg" w="lg" type="none"/>
          </a:ln>
        </p:spPr>
      </p:cxnSp>
      <p:cxnSp>
        <p:nvCxnSpPr>
          <p:cNvPr id="503" name="Shape 503"/>
          <p:cNvCxnSpPr/>
          <p:nvPr/>
        </p:nvCxnSpPr>
        <p:spPr>
          <a:xfrm>
            <a:off x="3690625" y="2875750"/>
            <a:ext cx="1334100" cy="0"/>
          </a:xfrm>
          <a:prstGeom prst="straightConnector1">
            <a:avLst/>
          </a:prstGeom>
          <a:noFill/>
          <a:ln cap="flat" cmpd="sng" w="19050">
            <a:solidFill>
              <a:schemeClr val="dk2"/>
            </a:solidFill>
            <a:prstDash val="solid"/>
            <a:round/>
            <a:headEnd len="lg" w="lg" type="none"/>
            <a:tailEnd len="lg" w="lg" type="none"/>
          </a:ln>
        </p:spPr>
      </p:cxnSp>
      <p:cxnSp>
        <p:nvCxnSpPr>
          <p:cNvPr id="504" name="Shape 504"/>
          <p:cNvCxnSpPr/>
          <p:nvPr/>
        </p:nvCxnSpPr>
        <p:spPr>
          <a:xfrm>
            <a:off x="1337125" y="2875750"/>
            <a:ext cx="1334100" cy="0"/>
          </a:xfrm>
          <a:prstGeom prst="straightConnector1">
            <a:avLst/>
          </a:prstGeom>
          <a:noFill/>
          <a:ln cap="flat" cmpd="sng" w="19050">
            <a:solidFill>
              <a:schemeClr val="dk2"/>
            </a:solidFill>
            <a:prstDash val="solid"/>
            <a:round/>
            <a:headEnd len="lg" w="lg" type="none"/>
            <a:tailEnd len="lg" w="lg" type="none"/>
          </a:ln>
        </p:spPr>
      </p:cxnSp>
      <p:sp>
        <p:nvSpPr>
          <p:cNvPr id="505" name="Shape 505"/>
          <p:cNvSpPr txBox="1"/>
          <p:nvPr/>
        </p:nvSpPr>
        <p:spPr>
          <a:xfrm>
            <a:off x="3690625" y="2491337"/>
            <a:ext cx="13341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transID: 72</a:t>
            </a:r>
          </a:p>
        </p:txBody>
      </p:sp>
      <p:sp>
        <p:nvSpPr>
          <p:cNvPr id="506" name="Shape 506"/>
          <p:cNvSpPr txBox="1"/>
          <p:nvPr/>
        </p:nvSpPr>
        <p:spPr>
          <a:xfrm>
            <a:off x="1337125" y="2491337"/>
            <a:ext cx="13341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transID: 71</a:t>
            </a:r>
          </a:p>
        </p:txBody>
      </p:sp>
      <p:sp>
        <p:nvSpPr>
          <p:cNvPr id="507" name="Shape 507"/>
          <p:cNvSpPr txBox="1"/>
          <p:nvPr/>
        </p:nvSpPr>
        <p:spPr>
          <a:xfrm>
            <a:off x="397650" y="464325"/>
            <a:ext cx="5002500" cy="664499"/>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Scrooge publishes a history of all transactions</a:t>
            </a:r>
          </a:p>
          <a:p>
            <a:pPr lvl="0" rtl="0" algn="ctr">
              <a:spcBef>
                <a:spcPts val="0"/>
              </a:spcBef>
              <a:buNone/>
            </a:pPr>
            <a:r>
              <a:rPr lang="en" sz="1800">
                <a:latin typeface="Trebuchet MS"/>
                <a:ea typeface="Trebuchet MS"/>
                <a:cs typeface="Trebuchet MS"/>
                <a:sym typeface="Trebuchet MS"/>
              </a:rPr>
              <a:t>(a block chain, signed by Scrooge)</a:t>
            </a:r>
          </a:p>
        </p:txBody>
      </p:sp>
      <p:sp>
        <p:nvSpPr>
          <p:cNvPr id="508" name="Shape 508"/>
          <p:cNvSpPr txBox="1"/>
          <p:nvPr/>
        </p:nvSpPr>
        <p:spPr>
          <a:xfrm>
            <a:off x="3938025" y="4750000"/>
            <a:ext cx="4949999" cy="393600"/>
          </a:xfrm>
          <a:prstGeom prst="rect">
            <a:avLst/>
          </a:prstGeom>
          <a:solidFill>
            <a:srgbClr val="FFF2CC"/>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optimization: put multiple transactions in the same block</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grpSp>
        <p:nvGrpSpPr>
          <p:cNvPr id="513" name="Shape 513"/>
          <p:cNvGrpSpPr/>
          <p:nvPr/>
        </p:nvGrpSpPr>
        <p:grpSpPr>
          <a:xfrm>
            <a:off x="897936" y="1623996"/>
            <a:ext cx="3617384" cy="2539588"/>
            <a:chOff x="5333047" y="1959274"/>
            <a:chExt cx="1344302" cy="2324991"/>
          </a:xfrm>
        </p:grpSpPr>
        <p:sp>
          <p:nvSpPr>
            <p:cNvPr id="514" name="Shape 514"/>
            <p:cNvSpPr/>
            <p:nvPr/>
          </p:nvSpPr>
          <p:spPr>
            <a:xfrm>
              <a:off x="5333047" y="2281466"/>
              <a:ext cx="1344300" cy="20027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aseline="-25000" sz="2400">
                <a:latin typeface="Trebuchet MS"/>
                <a:ea typeface="Trebuchet MS"/>
                <a:cs typeface="Trebuchet MS"/>
                <a:sym typeface="Trebuchet MS"/>
              </a:endParaRPr>
            </a:p>
          </p:txBody>
        </p:sp>
        <p:sp>
          <p:nvSpPr>
            <p:cNvPr id="515" name="Shape 515"/>
            <p:cNvSpPr/>
            <p:nvPr/>
          </p:nvSpPr>
          <p:spPr>
            <a:xfrm>
              <a:off x="5333050" y="1959274"/>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transID: 73      type:CreateCoins</a:t>
              </a:r>
            </a:p>
          </p:txBody>
        </p:sp>
      </p:grpSp>
      <p:sp>
        <p:nvSpPr>
          <p:cNvPr id="516" name="Shape 516"/>
          <p:cNvSpPr txBox="1"/>
          <p:nvPr/>
        </p:nvSpPr>
        <p:spPr>
          <a:xfrm>
            <a:off x="397650" y="464325"/>
            <a:ext cx="5002500" cy="457200"/>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CreateCoins transaction creates new coins</a:t>
            </a:r>
          </a:p>
        </p:txBody>
      </p:sp>
      <p:sp>
        <p:nvSpPr>
          <p:cNvPr id="517" name="Shape 517"/>
          <p:cNvSpPr/>
          <p:nvPr/>
        </p:nvSpPr>
        <p:spPr>
          <a:xfrm>
            <a:off x="897894" y="210987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coins created</a:t>
            </a:r>
          </a:p>
        </p:txBody>
      </p:sp>
      <p:graphicFrame>
        <p:nvGraphicFramePr>
          <p:cNvPr id="518" name="Shape 518"/>
          <p:cNvGraphicFramePr/>
          <p:nvPr/>
        </p:nvGraphicFramePr>
        <p:xfrm>
          <a:off x="897900" y="2544575"/>
          <a:ext cx="3000000" cy="3000000"/>
        </p:xfrm>
        <a:graphic>
          <a:graphicData uri="http://schemas.openxmlformats.org/drawingml/2006/table">
            <a:tbl>
              <a:tblPr>
                <a:noFill/>
                <a:tableStyleId>{8B2F45AB-5D51-47EF-8104-2A560A9A9DD0}</a:tableStyleId>
              </a:tblPr>
              <a:tblGrid>
                <a:gridCol w="1205150"/>
                <a:gridCol w="1205150"/>
                <a:gridCol w="1205150"/>
              </a:tblGrid>
              <a:tr h="360475">
                <a:tc>
                  <a:txBody>
                    <a:bodyPr>
                      <a:noAutofit/>
                    </a:bodyPr>
                    <a:lstStyle/>
                    <a:p>
                      <a:pPr lvl="0" algn="ctr">
                        <a:spcBef>
                          <a:spcPts val="0"/>
                        </a:spcBef>
                        <a:buNone/>
                      </a:pPr>
                      <a:r>
                        <a:rPr i="1" lang="en">
                          <a:latin typeface="Trebuchet MS"/>
                          <a:ea typeface="Trebuchet MS"/>
                          <a:cs typeface="Trebuchet MS"/>
                          <a:sym typeface="Trebuchet MS"/>
                        </a:rPr>
                        <a:t>num</a:t>
                      </a:r>
                    </a:p>
                  </a:txBody>
                  <a:tcPr marT="91425" marB="91425" marR="91425" marL="91425"/>
                </a:tc>
                <a:tc>
                  <a:txBody>
                    <a:bodyPr>
                      <a:noAutofit/>
                    </a:bodyPr>
                    <a:lstStyle/>
                    <a:p>
                      <a:pPr lvl="0" algn="ctr">
                        <a:spcBef>
                          <a:spcPts val="0"/>
                        </a:spcBef>
                        <a:buNone/>
                      </a:pPr>
                      <a:r>
                        <a:rPr i="1" lang="en"/>
                        <a:t>value</a:t>
                      </a:r>
                    </a:p>
                  </a:txBody>
                  <a:tcPr marT="91425" marB="91425" marR="91425" marL="91425"/>
                </a:tc>
                <a:tc>
                  <a:txBody>
                    <a:bodyPr>
                      <a:noAutofit/>
                    </a:bodyPr>
                    <a:lstStyle/>
                    <a:p>
                      <a:pPr lvl="0" algn="ctr">
                        <a:spcBef>
                          <a:spcPts val="0"/>
                        </a:spcBef>
                        <a:buNone/>
                      </a:pPr>
                      <a:r>
                        <a:rPr i="1" lang="en"/>
                        <a:t>recipient</a:t>
                      </a:r>
                    </a:p>
                  </a:txBody>
                  <a:tcPr marT="91425" marB="91425" marR="91425" marL="91425"/>
                </a:tc>
              </a:tr>
              <a:tr h="360475">
                <a:tc>
                  <a:txBody>
                    <a:bodyPr>
                      <a:noAutofit/>
                    </a:bodyPr>
                    <a:lstStyle/>
                    <a:p>
                      <a:pPr lvl="0" algn="ctr">
                        <a:spcBef>
                          <a:spcPts val="0"/>
                        </a:spcBef>
                        <a:buNone/>
                      </a:pPr>
                      <a:r>
                        <a:rPr lang="en"/>
                        <a:t>0</a:t>
                      </a:r>
                    </a:p>
                  </a:txBody>
                  <a:tcPr marT="91425" marB="91425" marR="91425" marL="91425"/>
                </a:tc>
                <a:tc>
                  <a:txBody>
                    <a:bodyPr>
                      <a:noAutofit/>
                    </a:bodyPr>
                    <a:lstStyle/>
                    <a:p>
                      <a:pPr lvl="0" algn="ctr">
                        <a:spcBef>
                          <a:spcPts val="0"/>
                        </a:spcBef>
                        <a:buNone/>
                      </a:pPr>
                      <a:r>
                        <a:rPr lang="en"/>
                        <a:t>3.2</a:t>
                      </a:r>
                    </a:p>
                  </a:txBody>
                  <a:tcPr marT="91425" marB="91425" marR="91425" marL="91425"/>
                </a:tc>
                <a:tc>
                  <a:txBody>
                    <a:bodyPr>
                      <a:noAutofit/>
                    </a:bodyPr>
                    <a:lstStyle/>
                    <a:p>
                      <a:pPr lvl="0" algn="ctr">
                        <a:spcBef>
                          <a:spcPts val="0"/>
                        </a:spcBef>
                        <a:buNone/>
                      </a:pPr>
                      <a:r>
                        <a:rPr lang="en"/>
                        <a:t>0x...</a:t>
                      </a:r>
                    </a:p>
                  </a:txBody>
                  <a:tcPr marT="91425" marB="91425" marR="91425" marL="91425"/>
                </a:tc>
              </a:tr>
              <a:tr h="360475">
                <a:tc>
                  <a:txBody>
                    <a:bodyPr>
                      <a:noAutofit/>
                    </a:bodyPr>
                    <a:lstStyle/>
                    <a:p>
                      <a:pPr lvl="0" algn="ctr">
                        <a:spcBef>
                          <a:spcPts val="0"/>
                        </a:spcBef>
                        <a:buNone/>
                      </a:pPr>
                      <a:r>
                        <a:rPr lang="en"/>
                        <a:t>1</a:t>
                      </a:r>
                    </a:p>
                  </a:txBody>
                  <a:tcPr marT="91425" marB="91425" marR="91425" marL="91425"/>
                </a:tc>
                <a:tc>
                  <a:txBody>
                    <a:bodyPr>
                      <a:noAutofit/>
                    </a:bodyPr>
                    <a:lstStyle/>
                    <a:p>
                      <a:pPr lvl="0" algn="ctr">
                        <a:spcBef>
                          <a:spcPts val="0"/>
                        </a:spcBef>
                        <a:buNone/>
                      </a:pPr>
                      <a:r>
                        <a:rPr lang="en"/>
                        <a:t>1.4</a:t>
                      </a:r>
                    </a:p>
                  </a:txBody>
                  <a:tcPr marT="91425" marB="91425" marR="91425" marL="91425"/>
                </a:tc>
                <a:tc>
                  <a:txBody>
                    <a:bodyPr>
                      <a:noAutofit/>
                    </a:bodyPr>
                    <a:lstStyle/>
                    <a:p>
                      <a:pPr lvl="0" algn="ctr">
                        <a:spcBef>
                          <a:spcPts val="0"/>
                        </a:spcBef>
                        <a:buNone/>
                      </a:pPr>
                      <a:r>
                        <a:rPr lang="en"/>
                        <a:t>0x...</a:t>
                      </a:r>
                    </a:p>
                  </a:txBody>
                  <a:tcPr marT="91425" marB="91425" marR="91425" marL="91425"/>
                </a:tc>
              </a:tr>
              <a:tr h="360475">
                <a:tc>
                  <a:txBody>
                    <a:bodyPr>
                      <a:noAutofit/>
                    </a:bodyPr>
                    <a:lstStyle/>
                    <a:p>
                      <a:pPr lvl="0" algn="ctr">
                        <a:spcBef>
                          <a:spcPts val="0"/>
                        </a:spcBef>
                        <a:buNone/>
                      </a:pPr>
                      <a:r>
                        <a:rPr lang="en"/>
                        <a:t>2</a:t>
                      </a:r>
                    </a:p>
                  </a:txBody>
                  <a:tcPr marT="91425" marB="91425" marR="91425" marL="91425"/>
                </a:tc>
                <a:tc>
                  <a:txBody>
                    <a:bodyPr>
                      <a:noAutofit/>
                    </a:bodyPr>
                    <a:lstStyle/>
                    <a:p>
                      <a:pPr lvl="0" algn="ctr">
                        <a:spcBef>
                          <a:spcPts val="0"/>
                        </a:spcBef>
                        <a:buNone/>
                      </a:pPr>
                      <a:r>
                        <a:rPr lang="en"/>
                        <a:t>7.1</a:t>
                      </a:r>
                    </a:p>
                  </a:txBody>
                  <a:tcPr marT="91425" marB="91425" marR="91425" marL="91425"/>
                </a:tc>
                <a:tc>
                  <a:txBody>
                    <a:bodyPr>
                      <a:noAutofit/>
                    </a:bodyPr>
                    <a:lstStyle/>
                    <a:p>
                      <a:pPr lvl="0" algn="ctr">
                        <a:spcBef>
                          <a:spcPts val="0"/>
                        </a:spcBef>
                        <a:buNone/>
                      </a:pPr>
                      <a:r>
                        <a:rPr lang="en"/>
                        <a:t>0x...</a:t>
                      </a:r>
                    </a:p>
                  </a:txBody>
                  <a:tcPr marT="91425" marB="91425" marR="91425" marL="91425"/>
                </a:tc>
              </a:tr>
            </a:tbl>
          </a:graphicData>
        </a:graphic>
      </p:graphicFrame>
      <p:sp>
        <p:nvSpPr>
          <p:cNvPr id="519" name="Shape 519"/>
          <p:cNvSpPr txBox="1"/>
          <p:nvPr/>
        </p:nvSpPr>
        <p:spPr>
          <a:xfrm>
            <a:off x="5231550" y="2911225"/>
            <a:ext cx="1192799" cy="457200"/>
          </a:xfrm>
          <a:prstGeom prst="rect">
            <a:avLst/>
          </a:prstGeom>
          <a:noFill/>
          <a:ln>
            <a:noFill/>
          </a:ln>
        </p:spPr>
        <p:txBody>
          <a:bodyPr anchorCtr="0" anchor="t" bIns="91425" lIns="91425" rIns="91425" tIns="91425">
            <a:noAutofit/>
          </a:bodyPr>
          <a:lstStyle/>
          <a:p>
            <a:pPr lvl="0">
              <a:spcBef>
                <a:spcPts val="0"/>
              </a:spcBef>
              <a:buNone/>
            </a:pPr>
            <a:r>
              <a:rPr lang="en">
                <a:solidFill>
                  <a:srgbClr val="5B0F00"/>
                </a:solidFill>
                <a:latin typeface="Trebuchet MS"/>
                <a:ea typeface="Trebuchet MS"/>
                <a:cs typeface="Trebuchet MS"/>
                <a:sym typeface="Trebuchet MS"/>
              </a:rPr>
              <a:t>coinID 73(0)</a:t>
            </a:r>
          </a:p>
        </p:txBody>
      </p:sp>
      <p:cxnSp>
        <p:nvCxnSpPr>
          <p:cNvPr id="520" name="Shape 520"/>
          <p:cNvCxnSpPr>
            <a:stCxn id="519" idx="1"/>
          </p:cNvCxnSpPr>
          <p:nvPr/>
        </p:nvCxnSpPr>
        <p:spPr>
          <a:xfrm flipH="1">
            <a:off x="4513350" y="3139825"/>
            <a:ext cx="718200" cy="10500"/>
          </a:xfrm>
          <a:prstGeom prst="straightConnector1">
            <a:avLst/>
          </a:prstGeom>
          <a:noFill/>
          <a:ln cap="flat" cmpd="sng" w="19050">
            <a:solidFill>
              <a:srgbClr val="5B0F00"/>
            </a:solidFill>
            <a:prstDash val="solid"/>
            <a:round/>
            <a:headEnd len="lg" w="lg" type="none"/>
            <a:tailEnd len="lg" w="lg" type="triangle"/>
          </a:ln>
        </p:spPr>
      </p:cxnSp>
      <p:sp>
        <p:nvSpPr>
          <p:cNvPr id="521" name="Shape 521"/>
          <p:cNvSpPr txBox="1"/>
          <p:nvPr/>
        </p:nvSpPr>
        <p:spPr>
          <a:xfrm>
            <a:off x="5231550" y="3307350"/>
            <a:ext cx="1192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5B0F00"/>
                </a:solidFill>
                <a:latin typeface="Trebuchet MS"/>
                <a:ea typeface="Trebuchet MS"/>
                <a:cs typeface="Trebuchet MS"/>
                <a:sym typeface="Trebuchet MS"/>
              </a:rPr>
              <a:t>coinID 73(1)</a:t>
            </a:r>
          </a:p>
        </p:txBody>
      </p:sp>
      <p:cxnSp>
        <p:nvCxnSpPr>
          <p:cNvPr id="522" name="Shape 522"/>
          <p:cNvCxnSpPr>
            <a:stCxn id="521" idx="1"/>
          </p:cNvCxnSpPr>
          <p:nvPr/>
        </p:nvCxnSpPr>
        <p:spPr>
          <a:xfrm flipH="1">
            <a:off x="4513350" y="3535950"/>
            <a:ext cx="718200" cy="10500"/>
          </a:xfrm>
          <a:prstGeom prst="straightConnector1">
            <a:avLst/>
          </a:prstGeom>
          <a:noFill/>
          <a:ln cap="flat" cmpd="sng" w="19050">
            <a:solidFill>
              <a:srgbClr val="5B0F00"/>
            </a:solidFill>
            <a:prstDash val="solid"/>
            <a:round/>
            <a:headEnd len="lg" w="lg" type="none"/>
            <a:tailEnd len="lg" w="lg" type="triangle"/>
          </a:ln>
        </p:spPr>
      </p:cxnSp>
      <p:sp>
        <p:nvSpPr>
          <p:cNvPr id="523" name="Shape 523"/>
          <p:cNvSpPr txBox="1"/>
          <p:nvPr/>
        </p:nvSpPr>
        <p:spPr>
          <a:xfrm>
            <a:off x="5231550" y="3713975"/>
            <a:ext cx="1192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5B0F00"/>
                </a:solidFill>
                <a:latin typeface="Trebuchet MS"/>
                <a:ea typeface="Trebuchet MS"/>
                <a:cs typeface="Trebuchet MS"/>
                <a:sym typeface="Trebuchet MS"/>
              </a:rPr>
              <a:t>coinID 73(2)</a:t>
            </a:r>
          </a:p>
        </p:txBody>
      </p:sp>
      <p:cxnSp>
        <p:nvCxnSpPr>
          <p:cNvPr id="524" name="Shape 524"/>
          <p:cNvCxnSpPr>
            <a:stCxn id="523" idx="1"/>
          </p:cNvCxnSpPr>
          <p:nvPr/>
        </p:nvCxnSpPr>
        <p:spPr>
          <a:xfrm flipH="1">
            <a:off x="4513350" y="3942575"/>
            <a:ext cx="718200" cy="10500"/>
          </a:xfrm>
          <a:prstGeom prst="straightConnector1">
            <a:avLst/>
          </a:prstGeom>
          <a:noFill/>
          <a:ln cap="flat" cmpd="sng" w="19050">
            <a:solidFill>
              <a:srgbClr val="5B0F00"/>
            </a:solidFill>
            <a:prstDash val="solid"/>
            <a:round/>
            <a:headEnd len="lg" w="lg" type="none"/>
            <a:tailEnd len="lg" w="lg" type="triangle"/>
          </a:ln>
        </p:spPr>
      </p:cxnSp>
      <p:pic>
        <p:nvPicPr>
          <p:cNvPr id="525" name="Shape 525"/>
          <p:cNvPicPr preferRelativeResize="0"/>
          <p:nvPr/>
        </p:nvPicPr>
        <p:blipFill>
          <a:blip r:embed="rId3">
            <a:alphaModFix/>
          </a:blip>
          <a:stretch>
            <a:fillRect/>
          </a:stretch>
        </p:blipFill>
        <p:spPr>
          <a:xfrm>
            <a:off x="6865225" y="1504275"/>
            <a:ext cx="1272599" cy="1645900"/>
          </a:xfrm>
          <a:prstGeom prst="rect">
            <a:avLst/>
          </a:prstGeom>
          <a:noFill/>
          <a:ln>
            <a:noFill/>
          </a:ln>
        </p:spPr>
      </p:pic>
      <p:sp>
        <p:nvSpPr>
          <p:cNvPr id="526" name="Shape 526"/>
          <p:cNvSpPr/>
          <p:nvPr/>
        </p:nvSpPr>
        <p:spPr>
          <a:xfrm>
            <a:off x="6608675" y="1069575"/>
            <a:ext cx="2292899" cy="434699"/>
          </a:xfrm>
          <a:prstGeom prst="wedgeRoundRectCallout">
            <a:avLst>
              <a:gd fmla="val -17111" name="adj1"/>
              <a:gd fmla="val 116687" name="adj2"/>
              <a:gd fmla="val 0" name="adj3"/>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latin typeface="Trebuchet MS"/>
                <a:ea typeface="Trebuchet MS"/>
                <a:cs typeface="Trebuchet MS"/>
                <a:sym typeface="Trebuchet MS"/>
              </a:rPr>
              <a:t>Valid, because I said so.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grpSp>
        <p:nvGrpSpPr>
          <p:cNvPr id="531" name="Shape 531"/>
          <p:cNvGrpSpPr/>
          <p:nvPr/>
        </p:nvGrpSpPr>
        <p:grpSpPr>
          <a:xfrm>
            <a:off x="898059" y="1311991"/>
            <a:ext cx="3617384" cy="3303812"/>
            <a:chOff x="5333047" y="1959274"/>
            <a:chExt cx="1344302" cy="2324991"/>
          </a:xfrm>
        </p:grpSpPr>
        <p:sp>
          <p:nvSpPr>
            <p:cNvPr id="532" name="Shape 532"/>
            <p:cNvSpPr/>
            <p:nvPr/>
          </p:nvSpPr>
          <p:spPr>
            <a:xfrm>
              <a:off x="5333047" y="2281466"/>
              <a:ext cx="1344300" cy="20027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aseline="-25000" sz="2400">
                <a:latin typeface="Trebuchet MS"/>
                <a:ea typeface="Trebuchet MS"/>
                <a:cs typeface="Trebuchet MS"/>
                <a:sym typeface="Trebuchet MS"/>
              </a:endParaRPr>
            </a:p>
          </p:txBody>
        </p:sp>
        <p:sp>
          <p:nvSpPr>
            <p:cNvPr id="533" name="Shape 533"/>
            <p:cNvSpPr/>
            <p:nvPr/>
          </p:nvSpPr>
          <p:spPr>
            <a:xfrm>
              <a:off x="5333050" y="1959274"/>
              <a:ext cx="1344300" cy="3222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transID: 73      type:PayCoins</a:t>
              </a:r>
            </a:p>
          </p:txBody>
        </p:sp>
      </p:grpSp>
      <p:sp>
        <p:nvSpPr>
          <p:cNvPr id="534" name="Shape 534"/>
          <p:cNvSpPr txBox="1"/>
          <p:nvPr/>
        </p:nvSpPr>
        <p:spPr>
          <a:xfrm>
            <a:off x="373250" y="289275"/>
            <a:ext cx="6344399" cy="771899"/>
          </a:xfrm>
          <a:prstGeom prst="rect">
            <a:avLst/>
          </a:prstGeom>
          <a:solidFill>
            <a:srgbClr val="D9EAD3"/>
          </a:solidFill>
          <a:ln cap="flat" cmpd="sng" w="9525">
            <a:solidFill>
              <a:srgbClr val="274E1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PayCoins transaction consumes (and destroys) some coins,</a:t>
            </a:r>
          </a:p>
          <a:p>
            <a:pPr lvl="0" rtl="0" algn="ctr">
              <a:spcBef>
                <a:spcPts val="0"/>
              </a:spcBef>
              <a:buNone/>
            </a:pPr>
            <a:r>
              <a:rPr lang="en" sz="1800">
                <a:latin typeface="Trebuchet MS"/>
                <a:ea typeface="Trebuchet MS"/>
                <a:cs typeface="Trebuchet MS"/>
                <a:sym typeface="Trebuchet MS"/>
              </a:rPr>
              <a:t>and creates new coins of the same total value</a:t>
            </a:r>
          </a:p>
        </p:txBody>
      </p:sp>
      <p:sp>
        <p:nvSpPr>
          <p:cNvPr id="535" name="Shape 535"/>
          <p:cNvSpPr/>
          <p:nvPr/>
        </p:nvSpPr>
        <p:spPr>
          <a:xfrm>
            <a:off x="896919" y="2599424"/>
            <a:ext cx="3617400" cy="43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coins created</a:t>
            </a:r>
          </a:p>
        </p:txBody>
      </p:sp>
      <p:graphicFrame>
        <p:nvGraphicFramePr>
          <p:cNvPr id="536" name="Shape 536"/>
          <p:cNvGraphicFramePr/>
          <p:nvPr/>
        </p:nvGraphicFramePr>
        <p:xfrm>
          <a:off x="898875" y="3034125"/>
          <a:ext cx="3000000" cy="3000000"/>
        </p:xfrm>
        <a:graphic>
          <a:graphicData uri="http://schemas.openxmlformats.org/drawingml/2006/table">
            <a:tbl>
              <a:tblPr>
                <a:noFill/>
                <a:tableStyleId>{8B2F45AB-5D51-47EF-8104-2A560A9A9DD0}</a:tableStyleId>
              </a:tblPr>
              <a:tblGrid>
                <a:gridCol w="1205150"/>
                <a:gridCol w="1205150"/>
                <a:gridCol w="1205150"/>
              </a:tblGrid>
              <a:tr h="360475">
                <a:tc>
                  <a:txBody>
                    <a:bodyPr>
                      <a:noAutofit/>
                    </a:bodyPr>
                    <a:lstStyle/>
                    <a:p>
                      <a:pPr lvl="0" rtl="0" algn="ctr">
                        <a:spcBef>
                          <a:spcPts val="0"/>
                        </a:spcBef>
                        <a:buNone/>
                      </a:pPr>
                      <a:r>
                        <a:rPr i="1" lang="en">
                          <a:latin typeface="Trebuchet MS"/>
                          <a:ea typeface="Trebuchet MS"/>
                          <a:cs typeface="Trebuchet MS"/>
                          <a:sym typeface="Trebuchet MS"/>
                        </a:rPr>
                        <a:t>num</a:t>
                      </a:r>
                    </a:p>
                  </a:txBody>
                  <a:tcPr marT="91425" marB="91425" marR="91425" marL="91425"/>
                </a:tc>
                <a:tc>
                  <a:txBody>
                    <a:bodyPr>
                      <a:noAutofit/>
                    </a:bodyPr>
                    <a:lstStyle/>
                    <a:p>
                      <a:pPr lvl="0" rtl="0" algn="ctr">
                        <a:spcBef>
                          <a:spcPts val="0"/>
                        </a:spcBef>
                        <a:buNone/>
                      </a:pPr>
                      <a:r>
                        <a:rPr i="1" lang="en"/>
                        <a:t>value</a:t>
                      </a:r>
                    </a:p>
                  </a:txBody>
                  <a:tcPr marT="91425" marB="91425" marR="91425" marL="91425"/>
                </a:tc>
                <a:tc>
                  <a:txBody>
                    <a:bodyPr>
                      <a:noAutofit/>
                    </a:bodyPr>
                    <a:lstStyle/>
                    <a:p>
                      <a:pPr lvl="0" rtl="0" algn="ctr">
                        <a:spcBef>
                          <a:spcPts val="0"/>
                        </a:spcBef>
                        <a:buNone/>
                      </a:pPr>
                      <a:r>
                        <a:rPr i="1" lang="en"/>
                        <a:t>recipient</a:t>
                      </a:r>
                    </a:p>
                  </a:txBody>
                  <a:tcPr marT="91425" marB="91425" marR="91425" marL="91425"/>
                </a:tc>
              </a:tr>
              <a:tr h="360475">
                <a:tc>
                  <a:txBody>
                    <a:bodyPr>
                      <a:noAutofit/>
                    </a:bodyPr>
                    <a:lstStyle/>
                    <a:p>
                      <a:pPr lvl="0" rtl="0" algn="ctr">
                        <a:spcBef>
                          <a:spcPts val="0"/>
                        </a:spcBef>
                        <a:buNone/>
                      </a:pPr>
                      <a:r>
                        <a:rPr lang="en"/>
                        <a:t>0</a:t>
                      </a:r>
                    </a:p>
                  </a:txBody>
                  <a:tcPr marT="91425" marB="91425" marR="91425" marL="91425"/>
                </a:tc>
                <a:tc>
                  <a:txBody>
                    <a:bodyPr>
                      <a:noAutofit/>
                    </a:bodyPr>
                    <a:lstStyle/>
                    <a:p>
                      <a:pPr lvl="0" rtl="0" algn="ctr">
                        <a:spcBef>
                          <a:spcPts val="0"/>
                        </a:spcBef>
                        <a:buNone/>
                      </a:pPr>
                      <a:r>
                        <a:rPr lang="en"/>
                        <a:t>3.2</a:t>
                      </a:r>
                    </a:p>
                  </a:txBody>
                  <a:tcPr marT="91425" marB="91425" marR="91425" marL="91425"/>
                </a:tc>
                <a:tc>
                  <a:txBody>
                    <a:bodyPr>
                      <a:noAutofit/>
                    </a:bodyPr>
                    <a:lstStyle/>
                    <a:p>
                      <a:pPr lvl="0" rtl="0" algn="ctr">
                        <a:spcBef>
                          <a:spcPts val="0"/>
                        </a:spcBef>
                        <a:buNone/>
                      </a:pPr>
                      <a:r>
                        <a:rPr lang="en"/>
                        <a:t>0x...</a:t>
                      </a:r>
                    </a:p>
                  </a:txBody>
                  <a:tcPr marT="91425" marB="91425" marR="91425" marL="91425"/>
                </a:tc>
              </a:tr>
              <a:tr h="360475">
                <a:tc>
                  <a:txBody>
                    <a:bodyPr>
                      <a:noAutofit/>
                    </a:bodyPr>
                    <a:lstStyle/>
                    <a:p>
                      <a:pPr lvl="0" rtl="0" algn="ctr">
                        <a:spcBef>
                          <a:spcPts val="0"/>
                        </a:spcBef>
                        <a:buNone/>
                      </a:pPr>
                      <a:r>
                        <a:rPr lang="en"/>
                        <a:t>1</a:t>
                      </a:r>
                    </a:p>
                  </a:txBody>
                  <a:tcPr marT="91425" marB="91425" marR="91425" marL="91425"/>
                </a:tc>
                <a:tc>
                  <a:txBody>
                    <a:bodyPr>
                      <a:noAutofit/>
                    </a:bodyPr>
                    <a:lstStyle/>
                    <a:p>
                      <a:pPr lvl="0" rtl="0" algn="ctr">
                        <a:spcBef>
                          <a:spcPts val="0"/>
                        </a:spcBef>
                        <a:buNone/>
                      </a:pPr>
                      <a:r>
                        <a:rPr lang="en"/>
                        <a:t>1.4</a:t>
                      </a:r>
                    </a:p>
                  </a:txBody>
                  <a:tcPr marT="91425" marB="91425" marR="91425" marL="91425"/>
                </a:tc>
                <a:tc>
                  <a:txBody>
                    <a:bodyPr>
                      <a:noAutofit/>
                    </a:bodyPr>
                    <a:lstStyle/>
                    <a:p>
                      <a:pPr lvl="0" rtl="0" algn="ctr">
                        <a:spcBef>
                          <a:spcPts val="0"/>
                        </a:spcBef>
                        <a:buNone/>
                      </a:pPr>
                      <a:r>
                        <a:rPr lang="en"/>
                        <a:t>0x...</a:t>
                      </a:r>
                    </a:p>
                  </a:txBody>
                  <a:tcPr marT="91425" marB="91425" marR="91425" marL="91425"/>
                </a:tc>
              </a:tr>
              <a:tr h="360475">
                <a:tc>
                  <a:txBody>
                    <a:bodyPr>
                      <a:noAutofit/>
                    </a:bodyPr>
                    <a:lstStyle/>
                    <a:p>
                      <a:pPr lvl="0" rtl="0" algn="ctr">
                        <a:spcBef>
                          <a:spcPts val="0"/>
                        </a:spcBef>
                        <a:buNone/>
                      </a:pPr>
                      <a:r>
                        <a:rPr lang="en"/>
                        <a:t>2</a:t>
                      </a:r>
                    </a:p>
                  </a:txBody>
                  <a:tcPr marT="91425" marB="91425" marR="91425" marL="91425"/>
                </a:tc>
                <a:tc>
                  <a:txBody>
                    <a:bodyPr>
                      <a:noAutofit/>
                    </a:bodyPr>
                    <a:lstStyle/>
                    <a:p>
                      <a:pPr lvl="0" rtl="0" algn="ctr">
                        <a:spcBef>
                          <a:spcPts val="0"/>
                        </a:spcBef>
                        <a:buNone/>
                      </a:pPr>
                      <a:r>
                        <a:rPr lang="en"/>
                        <a:t>7.1</a:t>
                      </a:r>
                    </a:p>
                  </a:txBody>
                  <a:tcPr marT="91425" marB="91425" marR="91425" marL="91425"/>
                </a:tc>
                <a:tc>
                  <a:txBody>
                    <a:bodyPr>
                      <a:noAutofit/>
                    </a:bodyPr>
                    <a:lstStyle/>
                    <a:p>
                      <a:pPr lvl="0" rtl="0" algn="ctr">
                        <a:spcBef>
                          <a:spcPts val="0"/>
                        </a:spcBef>
                        <a:buNone/>
                      </a:pPr>
                      <a:r>
                        <a:rPr lang="en"/>
                        <a:t>0x...</a:t>
                      </a:r>
                    </a:p>
                  </a:txBody>
                  <a:tcPr marT="91425" marB="91425" marR="91425" marL="91425"/>
                </a:tc>
              </a:tr>
            </a:tbl>
          </a:graphicData>
        </a:graphic>
      </p:graphicFrame>
      <p:sp>
        <p:nvSpPr>
          <p:cNvPr id="537" name="Shape 537"/>
          <p:cNvSpPr/>
          <p:nvPr/>
        </p:nvSpPr>
        <p:spPr>
          <a:xfrm>
            <a:off x="896925" y="1827525"/>
            <a:ext cx="3617400" cy="7718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consumed coinIDs: </a:t>
            </a:r>
          </a:p>
          <a:p>
            <a:pPr lvl="0" rtl="0" algn="ctr">
              <a:spcBef>
                <a:spcPts val="0"/>
              </a:spcBef>
              <a:buNone/>
            </a:pPr>
            <a:r>
              <a:rPr lang="en" sz="1800">
                <a:latin typeface="Trebuchet MS"/>
                <a:ea typeface="Trebuchet MS"/>
                <a:cs typeface="Trebuchet MS"/>
                <a:sym typeface="Trebuchet MS"/>
              </a:rPr>
              <a:t>68(1), 42(0), 72(3)</a:t>
            </a:r>
          </a:p>
        </p:txBody>
      </p:sp>
      <p:sp>
        <p:nvSpPr>
          <p:cNvPr id="538" name="Shape 538"/>
          <p:cNvSpPr/>
          <p:nvPr/>
        </p:nvSpPr>
        <p:spPr>
          <a:xfrm>
            <a:off x="898050" y="4615800"/>
            <a:ext cx="3617400" cy="434699"/>
          </a:xfrm>
          <a:prstGeom prst="rect">
            <a:avLst/>
          </a:prstGeom>
          <a:solidFill>
            <a:srgbClr val="FCE5CD"/>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Trebuchet MS"/>
                <a:ea typeface="Trebuchet MS"/>
                <a:cs typeface="Trebuchet MS"/>
                <a:sym typeface="Trebuchet MS"/>
              </a:rPr>
              <a:t>signatures</a:t>
            </a:r>
          </a:p>
        </p:txBody>
      </p:sp>
      <p:sp>
        <p:nvSpPr>
          <p:cNvPr id="539" name="Shape 539"/>
          <p:cNvSpPr/>
          <p:nvPr/>
        </p:nvSpPr>
        <p:spPr>
          <a:xfrm>
            <a:off x="4773175" y="2330875"/>
            <a:ext cx="4120800" cy="1569599"/>
          </a:xfrm>
          <a:prstGeom prst="roundRect">
            <a:avLst>
              <a:gd fmla="val 16667" name="adj"/>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Trebuchet MS"/>
                <a:ea typeface="Trebuchet MS"/>
                <a:cs typeface="Trebuchet MS"/>
                <a:sym typeface="Trebuchet MS"/>
              </a:rPr>
              <a:t>Valid if:</a:t>
            </a:r>
          </a:p>
          <a:p>
            <a:pPr indent="0" lvl="0" marL="0" rtl="0">
              <a:spcBef>
                <a:spcPts val="0"/>
              </a:spcBef>
              <a:buNone/>
            </a:pPr>
            <a:r>
              <a:rPr lang="en">
                <a:latin typeface="Trebuchet MS"/>
                <a:ea typeface="Trebuchet MS"/>
                <a:cs typeface="Trebuchet MS"/>
                <a:sym typeface="Trebuchet MS"/>
              </a:rPr>
              <a:t>    -- consumed coins valid,</a:t>
            </a:r>
          </a:p>
          <a:p>
            <a:pPr indent="0" lvl="0" marL="0" rtl="0">
              <a:spcBef>
                <a:spcPts val="0"/>
              </a:spcBef>
              <a:buNone/>
            </a:pPr>
            <a:r>
              <a:rPr lang="en">
                <a:latin typeface="Trebuchet MS"/>
                <a:ea typeface="Trebuchet MS"/>
                <a:cs typeface="Trebuchet MS"/>
                <a:sym typeface="Trebuchet MS"/>
              </a:rPr>
              <a:t>    -- not already consumed,</a:t>
            </a:r>
          </a:p>
          <a:p>
            <a:pPr indent="0" lvl="0" marL="0" rtl="0">
              <a:spcBef>
                <a:spcPts val="0"/>
              </a:spcBef>
              <a:buNone/>
            </a:pPr>
            <a:r>
              <a:rPr lang="en">
                <a:latin typeface="Trebuchet MS"/>
                <a:ea typeface="Trebuchet MS"/>
                <a:cs typeface="Trebuchet MS"/>
                <a:sym typeface="Trebuchet MS"/>
              </a:rPr>
              <a:t>    -- total value out = total value in, and</a:t>
            </a:r>
          </a:p>
          <a:p>
            <a:pPr indent="0" lvl="0" marL="0" rtl="0">
              <a:spcBef>
                <a:spcPts val="0"/>
              </a:spcBef>
              <a:buNone/>
            </a:pPr>
            <a:r>
              <a:rPr lang="en">
                <a:latin typeface="Trebuchet MS"/>
                <a:ea typeface="Trebuchet MS"/>
                <a:cs typeface="Trebuchet MS"/>
                <a:sym typeface="Trebuchet MS"/>
              </a:rPr>
              <a:t>    -- signed by owners of all consumed coins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idx="1" type="body"/>
          </p:nvPr>
        </p:nvSpPr>
        <p:spPr>
          <a:xfrm>
            <a:off x="457200" y="443800"/>
            <a:ext cx="8229600" cy="4359899"/>
          </a:xfrm>
          <a:prstGeom prst="rect">
            <a:avLst/>
          </a:prstGeom>
        </p:spPr>
        <p:txBody>
          <a:bodyPr anchorCtr="0" anchor="t" bIns="91425" lIns="91425" rIns="91425" tIns="91425">
            <a:noAutofit/>
          </a:bodyPr>
          <a:lstStyle/>
          <a:p>
            <a:pPr lvl="0" rtl="0">
              <a:spcBef>
                <a:spcPts val="0"/>
              </a:spcBef>
              <a:buNone/>
            </a:pPr>
            <a:r>
              <a:rPr lang="en"/>
              <a:t>Immutable coins</a:t>
            </a:r>
          </a:p>
          <a:p>
            <a:pPr lvl="0" rtl="0">
              <a:spcBef>
                <a:spcPts val="0"/>
              </a:spcBef>
              <a:buNone/>
            </a:pPr>
            <a:r>
              <a:t/>
            </a:r>
            <a:endParaRPr/>
          </a:p>
          <a:p>
            <a:pPr lvl="0" rtl="0">
              <a:spcBef>
                <a:spcPts val="0"/>
              </a:spcBef>
              <a:buNone/>
            </a:pPr>
            <a:r>
              <a:rPr lang="en" sz="2400"/>
              <a:t>Coins can’t be transferred, subdivided, or combined.</a:t>
            </a:r>
          </a:p>
          <a:p>
            <a:pPr lvl="0" rtl="0">
              <a:spcBef>
                <a:spcPts val="0"/>
              </a:spcBef>
              <a:buNone/>
            </a:pPr>
            <a:r>
              <a:t/>
            </a:r>
            <a:endParaRPr sz="2400"/>
          </a:p>
          <a:p>
            <a:pPr lvl="0" rtl="0">
              <a:spcBef>
                <a:spcPts val="0"/>
              </a:spcBef>
              <a:buNone/>
            </a:pPr>
            <a:r>
              <a:rPr lang="en" sz="2400"/>
              <a:t>But: you can get the same effect by using transactions</a:t>
            </a:r>
          </a:p>
          <a:p>
            <a:pPr indent="457200" lvl="0" rtl="0">
              <a:spcBef>
                <a:spcPts val="0"/>
              </a:spcBef>
              <a:buNone/>
            </a:pPr>
            <a:r>
              <a:rPr lang="en" sz="2400"/>
              <a:t>to subdivide: create new trans</a:t>
            </a:r>
          </a:p>
          <a:p>
            <a:pPr indent="0" lvl="0" marL="914400" rtl="0">
              <a:spcBef>
                <a:spcPts val="0"/>
              </a:spcBef>
              <a:buNone/>
            </a:pPr>
            <a:r>
              <a:rPr lang="en" sz="2400"/>
              <a:t>consume your coin</a:t>
            </a:r>
          </a:p>
          <a:p>
            <a:pPr indent="457200" lvl="0" marL="457200" rtl="0">
              <a:spcBef>
                <a:spcPts val="0"/>
              </a:spcBef>
              <a:buNone/>
            </a:pPr>
            <a:r>
              <a:rPr lang="en" sz="2400"/>
              <a:t>pay out two new coins to yourself</a:t>
            </a:r>
          </a:p>
          <a:p>
            <a:pPr lvl="0" rtl="0">
              <a:spcBef>
                <a:spcPts val="0"/>
              </a:spcBef>
              <a:buNone/>
            </a:pPr>
            <a:r>
              <a:rPr lang="en"/>
              <a:t>	</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Shape 549"/>
          <p:cNvPicPr preferRelativeResize="0"/>
          <p:nvPr/>
        </p:nvPicPr>
        <p:blipFill>
          <a:blip r:embed="rId3">
            <a:alphaModFix/>
          </a:blip>
          <a:stretch>
            <a:fillRect/>
          </a:stretch>
        </p:blipFill>
        <p:spPr>
          <a:xfrm>
            <a:off x="804700" y="1528675"/>
            <a:ext cx="2102775" cy="2719600"/>
          </a:xfrm>
          <a:prstGeom prst="rect">
            <a:avLst/>
          </a:prstGeom>
          <a:noFill/>
          <a:ln>
            <a:noFill/>
          </a:ln>
        </p:spPr>
      </p:pic>
      <p:sp>
        <p:nvSpPr>
          <p:cNvPr id="550" name="Shape 550"/>
          <p:cNvSpPr/>
          <p:nvPr/>
        </p:nvSpPr>
        <p:spPr>
          <a:xfrm>
            <a:off x="1048500" y="1008600"/>
            <a:ext cx="2328599" cy="434699"/>
          </a:xfrm>
          <a:prstGeom prst="wedgeRoundRectCallout">
            <a:avLst>
              <a:gd fmla="val -17111" name="adj1"/>
              <a:gd fmla="val 116687" name="adj2"/>
              <a:gd fmla="val 0" name="adj3"/>
            </a:avLst>
          </a:prstGeom>
          <a:solidFill>
            <a:srgbClr val="E6B8A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Trebuchet MS"/>
                <a:ea typeface="Trebuchet MS"/>
                <a:cs typeface="Trebuchet MS"/>
                <a:sym typeface="Trebuchet MS"/>
              </a:rPr>
              <a:t>Don’t worry, I’m honest.</a:t>
            </a:r>
          </a:p>
        </p:txBody>
      </p:sp>
      <p:sp>
        <p:nvSpPr>
          <p:cNvPr id="551" name="Shape 551"/>
          <p:cNvSpPr txBox="1"/>
          <p:nvPr/>
        </p:nvSpPr>
        <p:spPr>
          <a:xfrm>
            <a:off x="3767325" y="1876575"/>
            <a:ext cx="4766999" cy="2023800"/>
          </a:xfrm>
          <a:prstGeom prst="rect">
            <a:avLst/>
          </a:prstGeom>
          <a:solidFill>
            <a:srgbClr val="FFF2CC"/>
          </a:solidFill>
          <a:ln cap="flat" cmpd="sng" w="9525">
            <a:solidFill>
              <a:srgbClr val="666666"/>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latin typeface="Trebuchet MS"/>
                <a:ea typeface="Trebuchet MS"/>
                <a:cs typeface="Trebuchet MS"/>
                <a:sym typeface="Trebuchet MS"/>
              </a:rPr>
              <a:t>Crucial question:  </a:t>
            </a:r>
          </a:p>
          <a:p>
            <a:pPr lvl="0" rtl="0">
              <a:spcBef>
                <a:spcPts val="0"/>
              </a:spcBef>
              <a:buNone/>
            </a:pPr>
            <a:r>
              <a:t/>
            </a:r>
            <a:endParaRPr sz="2400">
              <a:latin typeface="Trebuchet MS"/>
              <a:ea typeface="Trebuchet MS"/>
              <a:cs typeface="Trebuchet MS"/>
              <a:sym typeface="Trebuchet MS"/>
            </a:endParaRPr>
          </a:p>
          <a:p>
            <a:pPr lvl="0">
              <a:spcBef>
                <a:spcPts val="0"/>
              </a:spcBef>
              <a:buNone/>
            </a:pPr>
            <a:r>
              <a:rPr lang="en" sz="2400">
                <a:latin typeface="Trebuchet MS"/>
                <a:ea typeface="Trebuchet MS"/>
                <a:cs typeface="Trebuchet MS"/>
                <a:sym typeface="Trebuchet MS"/>
              </a:rPr>
              <a:t>Can we descroogify the currency, and operate without any central, trusted party?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Hash property 1: Collision-free</a:t>
            </a:r>
          </a:p>
        </p:txBody>
      </p:sp>
      <p:sp>
        <p:nvSpPr>
          <p:cNvPr id="65" name="Shape 6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Nobody can find x and y such that</a:t>
            </a:r>
          </a:p>
          <a:p>
            <a:pPr indent="457200" lvl="0" marL="457200" rtl="0">
              <a:spcBef>
                <a:spcPts val="0"/>
              </a:spcBef>
              <a:buNone/>
            </a:pPr>
            <a:r>
              <a:rPr lang="en"/>
              <a:t>x != y and H(x)=H(y)</a:t>
            </a:r>
          </a:p>
        </p:txBody>
      </p:sp>
      <p:sp>
        <p:nvSpPr>
          <p:cNvPr id="66" name="Shape 66"/>
          <p:cNvSpPr/>
          <p:nvPr/>
        </p:nvSpPr>
        <p:spPr>
          <a:xfrm>
            <a:off x="1583775" y="3056975"/>
            <a:ext cx="298800" cy="313799"/>
          </a:xfrm>
          <a:prstGeom prst="ellipse">
            <a:avLst/>
          </a:prstGeom>
          <a:solidFill>
            <a:srgbClr val="4A86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1583775" y="4165625"/>
            <a:ext cx="298800" cy="313799"/>
          </a:xfrm>
          <a:prstGeom prst="ellipse">
            <a:avLst/>
          </a:prstGeom>
          <a:solidFill>
            <a:srgbClr val="4A86E8"/>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 name="Shape 68"/>
          <p:cNvSpPr txBox="1"/>
          <p:nvPr/>
        </p:nvSpPr>
        <p:spPr>
          <a:xfrm>
            <a:off x="1240125" y="2985275"/>
            <a:ext cx="403499" cy="457200"/>
          </a:xfrm>
          <a:prstGeom prst="rect">
            <a:avLst/>
          </a:prstGeom>
          <a:noFill/>
          <a:ln>
            <a:noFill/>
          </a:ln>
        </p:spPr>
        <p:txBody>
          <a:bodyPr anchorCtr="0" anchor="t" bIns="91425" lIns="91425" rIns="91425" tIns="91425">
            <a:noAutofit/>
          </a:bodyPr>
          <a:lstStyle/>
          <a:p>
            <a:pPr lvl="0" algn="ctr">
              <a:spcBef>
                <a:spcPts val="0"/>
              </a:spcBef>
              <a:buNone/>
            </a:pPr>
            <a:r>
              <a:rPr lang="en" sz="1800">
                <a:latin typeface="Trebuchet MS"/>
                <a:ea typeface="Trebuchet MS"/>
                <a:cs typeface="Trebuchet MS"/>
                <a:sym typeface="Trebuchet MS"/>
              </a:rPr>
              <a:t>x</a:t>
            </a:r>
          </a:p>
        </p:txBody>
      </p:sp>
      <p:sp>
        <p:nvSpPr>
          <p:cNvPr id="69" name="Shape 69"/>
          <p:cNvSpPr txBox="1"/>
          <p:nvPr/>
        </p:nvSpPr>
        <p:spPr>
          <a:xfrm>
            <a:off x="1240125" y="4093925"/>
            <a:ext cx="403499"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y</a:t>
            </a:r>
          </a:p>
        </p:txBody>
      </p:sp>
      <p:sp>
        <p:nvSpPr>
          <p:cNvPr id="70" name="Shape 70"/>
          <p:cNvSpPr/>
          <p:nvPr/>
        </p:nvSpPr>
        <p:spPr>
          <a:xfrm>
            <a:off x="5187600" y="3627725"/>
            <a:ext cx="298800" cy="313799"/>
          </a:xfrm>
          <a:prstGeom prst="ellipse">
            <a:avLst/>
          </a:prstGeom>
          <a:solidFill>
            <a:srgbClr val="0000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1" name="Shape 71"/>
          <p:cNvCxnSpPr>
            <a:stCxn id="66" idx="6"/>
            <a:endCxn id="70" idx="2"/>
          </p:cNvCxnSpPr>
          <p:nvPr/>
        </p:nvCxnSpPr>
        <p:spPr>
          <a:xfrm>
            <a:off x="1882575" y="3213874"/>
            <a:ext cx="3305100" cy="570899"/>
          </a:xfrm>
          <a:prstGeom prst="straightConnector1">
            <a:avLst/>
          </a:prstGeom>
          <a:noFill/>
          <a:ln cap="flat" cmpd="sng" w="38100">
            <a:solidFill>
              <a:srgbClr val="660000"/>
            </a:solidFill>
            <a:prstDash val="solid"/>
            <a:round/>
            <a:headEnd len="lg" w="lg" type="none"/>
            <a:tailEnd len="lg" w="lg" type="triangle"/>
          </a:ln>
        </p:spPr>
      </p:cxnSp>
      <p:cxnSp>
        <p:nvCxnSpPr>
          <p:cNvPr id="72" name="Shape 72"/>
          <p:cNvCxnSpPr>
            <a:stCxn id="67" idx="6"/>
            <a:endCxn id="70" idx="2"/>
          </p:cNvCxnSpPr>
          <p:nvPr/>
        </p:nvCxnSpPr>
        <p:spPr>
          <a:xfrm flipH="1" rot="10800000">
            <a:off x="1882575" y="3784624"/>
            <a:ext cx="3305100" cy="537900"/>
          </a:xfrm>
          <a:prstGeom prst="straightConnector1">
            <a:avLst/>
          </a:prstGeom>
          <a:noFill/>
          <a:ln cap="flat" cmpd="sng" w="38100">
            <a:solidFill>
              <a:srgbClr val="660000"/>
            </a:solidFill>
            <a:prstDash val="solid"/>
            <a:round/>
            <a:headEnd len="lg" w="lg" type="none"/>
            <a:tailEnd len="lg" w="lg" type="triangle"/>
          </a:ln>
        </p:spPr>
      </p:cxnSp>
      <p:sp>
        <p:nvSpPr>
          <p:cNvPr id="73" name="Shape 73"/>
          <p:cNvSpPr txBox="1"/>
          <p:nvPr/>
        </p:nvSpPr>
        <p:spPr>
          <a:xfrm>
            <a:off x="5381825" y="3556025"/>
            <a:ext cx="14016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H(x) = H(y)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idx="1" type="body"/>
          </p:nvPr>
        </p:nvSpPr>
        <p:spPr>
          <a:xfrm>
            <a:off x="457200" y="303700"/>
            <a:ext cx="8229600" cy="870599"/>
          </a:xfrm>
          <a:prstGeom prst="rect">
            <a:avLst/>
          </a:prstGeom>
        </p:spPr>
        <p:txBody>
          <a:bodyPr anchorCtr="0" anchor="t" bIns="91425" lIns="91425" rIns="91425" tIns="91425">
            <a:noAutofit/>
          </a:bodyPr>
          <a:lstStyle/>
          <a:p>
            <a:pPr indent="0" lvl="0" marL="0" rtl="0">
              <a:spcBef>
                <a:spcPts val="0"/>
              </a:spcBef>
              <a:buNone/>
            </a:pPr>
            <a:r>
              <a:rPr lang="en"/>
              <a:t>Collisions do exist ...</a:t>
            </a:r>
          </a:p>
        </p:txBody>
      </p:sp>
      <p:sp>
        <p:nvSpPr>
          <p:cNvPr id="79" name="Shape 79"/>
          <p:cNvSpPr/>
          <p:nvPr/>
        </p:nvSpPr>
        <p:spPr>
          <a:xfrm>
            <a:off x="1030950" y="1234150"/>
            <a:ext cx="3376728" cy="2271023"/>
          </a:xfrm>
          <a:prstGeom prst="cloud">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6066098" y="1800450"/>
            <a:ext cx="1392551" cy="1138428"/>
          </a:xfrm>
          <a:prstGeom prst="cloud">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 name="Shape 81"/>
          <p:cNvSpPr txBox="1"/>
          <p:nvPr/>
        </p:nvSpPr>
        <p:spPr>
          <a:xfrm>
            <a:off x="1553961" y="3415525"/>
            <a:ext cx="2330699" cy="4572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Trebuchet MS"/>
                <a:ea typeface="Trebuchet MS"/>
                <a:cs typeface="Trebuchet MS"/>
                <a:sym typeface="Trebuchet MS"/>
              </a:rPr>
              <a:t>possible inputs</a:t>
            </a:r>
          </a:p>
        </p:txBody>
      </p:sp>
      <p:sp>
        <p:nvSpPr>
          <p:cNvPr id="82" name="Shape 82"/>
          <p:cNvSpPr txBox="1"/>
          <p:nvPr/>
        </p:nvSpPr>
        <p:spPr>
          <a:xfrm>
            <a:off x="5471473" y="2849225"/>
            <a:ext cx="2581799" cy="4572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Trebuchet MS"/>
                <a:ea typeface="Trebuchet MS"/>
                <a:cs typeface="Trebuchet MS"/>
                <a:sym typeface="Trebuchet MS"/>
              </a:rPr>
              <a:t>possible outputs</a:t>
            </a:r>
          </a:p>
        </p:txBody>
      </p:sp>
      <p:cxnSp>
        <p:nvCxnSpPr>
          <p:cNvPr id="83" name="Shape 83"/>
          <p:cNvCxnSpPr/>
          <p:nvPr/>
        </p:nvCxnSpPr>
        <p:spPr>
          <a:xfrm>
            <a:off x="3137650" y="1615175"/>
            <a:ext cx="3305099" cy="570900"/>
          </a:xfrm>
          <a:prstGeom prst="straightConnector1">
            <a:avLst/>
          </a:prstGeom>
          <a:noFill/>
          <a:ln cap="flat" cmpd="sng" w="38100">
            <a:solidFill>
              <a:srgbClr val="660000"/>
            </a:solidFill>
            <a:prstDash val="solid"/>
            <a:round/>
            <a:headEnd len="lg" w="lg" type="none"/>
            <a:tailEnd len="lg" w="lg" type="triangle"/>
          </a:ln>
        </p:spPr>
      </p:cxnSp>
      <p:cxnSp>
        <p:nvCxnSpPr>
          <p:cNvPr id="84" name="Shape 84"/>
          <p:cNvCxnSpPr/>
          <p:nvPr/>
        </p:nvCxnSpPr>
        <p:spPr>
          <a:xfrm flipH="1" rot="10800000">
            <a:off x="3290050" y="2549100"/>
            <a:ext cx="3597900" cy="204599"/>
          </a:xfrm>
          <a:prstGeom prst="straightConnector1">
            <a:avLst/>
          </a:prstGeom>
          <a:noFill/>
          <a:ln cap="flat" cmpd="sng" w="38100">
            <a:solidFill>
              <a:srgbClr val="660000"/>
            </a:solidFill>
            <a:prstDash val="solid"/>
            <a:round/>
            <a:headEnd len="lg" w="lg" type="none"/>
            <a:tailEnd len="lg" w="lg" type="triangle"/>
          </a:ln>
        </p:spPr>
      </p:cxnSp>
      <p:cxnSp>
        <p:nvCxnSpPr>
          <p:cNvPr id="85" name="Shape 85"/>
          <p:cNvCxnSpPr/>
          <p:nvPr/>
        </p:nvCxnSpPr>
        <p:spPr>
          <a:xfrm>
            <a:off x="2510125" y="2011075"/>
            <a:ext cx="4452600" cy="283799"/>
          </a:xfrm>
          <a:prstGeom prst="straightConnector1">
            <a:avLst/>
          </a:prstGeom>
          <a:noFill/>
          <a:ln cap="flat" cmpd="sng" w="38100">
            <a:solidFill>
              <a:srgbClr val="660000"/>
            </a:solidFill>
            <a:prstDash val="solid"/>
            <a:round/>
            <a:headEnd len="lg" w="lg" type="none"/>
            <a:tailEnd len="lg" w="lg" type="triangle"/>
          </a:ln>
        </p:spPr>
      </p:cxnSp>
      <p:sp>
        <p:nvSpPr>
          <p:cNvPr id="86" name="Shape 86"/>
          <p:cNvSpPr txBox="1"/>
          <p:nvPr>
            <p:ph idx="1" type="body"/>
          </p:nvPr>
        </p:nvSpPr>
        <p:spPr>
          <a:xfrm>
            <a:off x="457200" y="4272900"/>
            <a:ext cx="8229600" cy="870599"/>
          </a:xfrm>
          <a:prstGeom prst="rect">
            <a:avLst/>
          </a:prstGeom>
        </p:spPr>
        <p:txBody>
          <a:bodyPr anchorCtr="0" anchor="t" bIns="91425" lIns="91425" rIns="91425" tIns="91425">
            <a:noAutofit/>
          </a:bodyPr>
          <a:lstStyle/>
          <a:p>
            <a:pPr indent="0" lvl="0" marL="0" rtl="0">
              <a:spcBef>
                <a:spcPts val="0"/>
              </a:spcBef>
              <a:buNone/>
            </a:pPr>
            <a:r>
              <a:rPr lang="en"/>
              <a:t>… but can anyone find them?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idx="1" type="body"/>
          </p:nvPr>
        </p:nvSpPr>
        <p:spPr>
          <a:xfrm>
            <a:off x="457200" y="72025"/>
            <a:ext cx="8229600" cy="4853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How to find a collision</a:t>
            </a:r>
          </a:p>
          <a:p>
            <a:pPr lvl="0" rtl="0">
              <a:spcBef>
                <a:spcPts val="0"/>
              </a:spcBef>
              <a:buNone/>
            </a:pPr>
            <a:r>
              <a:t/>
            </a:r>
            <a:endParaRPr/>
          </a:p>
          <a:p>
            <a:pPr lvl="0" rtl="0">
              <a:spcBef>
                <a:spcPts val="0"/>
              </a:spcBef>
              <a:buNone/>
            </a:pPr>
            <a:r>
              <a:rPr lang="en"/>
              <a:t>		</a:t>
            </a:r>
            <a:r>
              <a:rPr lang="en" sz="2400"/>
              <a:t>try 2</a:t>
            </a:r>
            <a:r>
              <a:rPr baseline="30000" lang="en" sz="2400"/>
              <a:t>130</a:t>
            </a:r>
            <a:r>
              <a:rPr lang="en" sz="2400"/>
              <a:t> randomly chosen inputs</a:t>
            </a:r>
          </a:p>
          <a:p>
            <a:pPr lvl="0" rtl="0">
              <a:spcBef>
                <a:spcPts val="0"/>
              </a:spcBef>
              <a:buNone/>
            </a:pPr>
            <a:r>
              <a:rPr lang="en" sz="2400"/>
              <a:t>		99.8% chance that two of them will collide</a:t>
            </a:r>
          </a:p>
          <a:p>
            <a:pPr lvl="0" rtl="0">
              <a:spcBef>
                <a:spcPts val="0"/>
              </a:spcBef>
              <a:buNone/>
            </a:pPr>
            <a:r>
              <a:t/>
            </a:r>
            <a:endParaRPr/>
          </a:p>
          <a:p>
            <a:pPr lvl="0" rtl="0">
              <a:spcBef>
                <a:spcPts val="0"/>
              </a:spcBef>
              <a:buNone/>
            </a:pPr>
            <a:r>
              <a:rPr lang="en"/>
              <a:t>This works no matter what H is …</a:t>
            </a:r>
          </a:p>
          <a:p>
            <a:pPr lvl="0" rtl="0">
              <a:spcBef>
                <a:spcPts val="0"/>
              </a:spcBef>
              <a:buNone/>
            </a:pPr>
            <a:r>
              <a:rPr lang="en"/>
              <a:t>… but it takes too long to matter</a:t>
            </a: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idx="1" type="body"/>
          </p:nvPr>
        </p:nvSpPr>
        <p:spPr>
          <a:xfrm>
            <a:off x="457200" y="472150"/>
            <a:ext cx="8229600" cy="4453500"/>
          </a:xfrm>
          <a:prstGeom prst="rect">
            <a:avLst/>
          </a:prstGeom>
        </p:spPr>
        <p:txBody>
          <a:bodyPr anchorCtr="0" anchor="t" bIns="91425" lIns="91425" rIns="91425" tIns="91425">
            <a:noAutofit/>
          </a:bodyPr>
          <a:lstStyle/>
          <a:p>
            <a:pPr lvl="0" rtl="0">
              <a:spcBef>
                <a:spcPts val="0"/>
              </a:spcBef>
              <a:buNone/>
            </a:pPr>
            <a:r>
              <a:rPr lang="en"/>
              <a:t>Is there a faster way to find collisions?</a:t>
            </a:r>
          </a:p>
          <a:p>
            <a:pPr indent="457200" lvl="0" rtl="0">
              <a:spcBef>
                <a:spcPts val="0"/>
              </a:spcBef>
              <a:buNone/>
            </a:pPr>
            <a:r>
              <a:rPr lang="en"/>
              <a:t>For some possible H’s, yes.</a:t>
            </a:r>
          </a:p>
          <a:p>
            <a:pPr indent="457200" lvl="0" rtl="0">
              <a:spcBef>
                <a:spcPts val="0"/>
              </a:spcBef>
              <a:buNone/>
            </a:pPr>
            <a:r>
              <a:rPr lang="en"/>
              <a:t>For others, we don’t know of one.</a:t>
            </a:r>
          </a:p>
          <a:p>
            <a:pPr lvl="0" rtl="0">
              <a:spcBef>
                <a:spcPts val="0"/>
              </a:spcBef>
              <a:buNone/>
            </a:pPr>
            <a:r>
              <a:t/>
            </a:r>
            <a:endParaRPr/>
          </a:p>
          <a:p>
            <a:pPr lvl="0" rtl="0">
              <a:spcBef>
                <a:spcPts val="0"/>
              </a:spcBef>
              <a:buNone/>
            </a:pPr>
            <a:r>
              <a:rPr lang="en"/>
              <a:t>No H has been </a:t>
            </a:r>
            <a:r>
              <a:rPr lang="en" u="sng"/>
              <a:t>proven</a:t>
            </a:r>
            <a:r>
              <a:rPr lang="en"/>
              <a:t> collision-free.</a:t>
            </a: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